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645" r:id="rId2"/>
    <p:sldId id="701" r:id="rId3"/>
    <p:sldId id="718" r:id="rId4"/>
    <p:sldId id="703" r:id="rId5"/>
    <p:sldId id="720" r:id="rId6"/>
    <p:sldId id="704" r:id="rId7"/>
    <p:sldId id="722" r:id="rId8"/>
    <p:sldId id="721" r:id="rId9"/>
    <p:sldId id="705" r:id="rId10"/>
    <p:sldId id="719" r:id="rId11"/>
    <p:sldId id="726" r:id="rId12"/>
    <p:sldId id="728" r:id="rId13"/>
    <p:sldId id="707" r:id="rId14"/>
    <p:sldId id="708" r:id="rId15"/>
    <p:sldId id="711" r:id="rId16"/>
    <p:sldId id="729" r:id="rId17"/>
    <p:sldId id="712" r:id="rId18"/>
    <p:sldId id="724" r:id="rId19"/>
    <p:sldId id="642" r:id="rId20"/>
  </p:sldIdLst>
  <p:sldSz cx="12192000" cy="6858000"/>
  <p:notesSz cx="7099300" cy="10234613"/>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FF3300"/>
    <a:srgbClr val="F27564"/>
    <a:srgbClr val="C35D09"/>
    <a:srgbClr val="F88A68"/>
    <a:srgbClr val="E46C0A"/>
    <a:srgbClr val="F59D67"/>
    <a:srgbClr val="F8835E"/>
    <a:srgbClr val="F8A662"/>
    <a:srgbClr val="D163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1" autoAdjust="0"/>
    <p:restoredTop sz="92102" autoAdjust="0"/>
  </p:normalViewPr>
  <p:slideViewPr>
    <p:cSldViewPr>
      <p:cViewPr varScale="1">
        <p:scale>
          <a:sx n="105" d="100"/>
          <a:sy n="105" d="100"/>
        </p:scale>
        <p:origin x="462" y="10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5"/>
            <a:ext cx="3076859" cy="511491"/>
          </a:xfrm>
          <a:prstGeom prst="rect">
            <a:avLst/>
          </a:prstGeom>
        </p:spPr>
        <p:txBody>
          <a:bodyPr vert="horz" lIns="95528" tIns="47764" rIns="95528" bIns="47764" rtlCol="0"/>
          <a:lstStyle>
            <a:lvl1pPr algn="l">
              <a:defRPr sz="1200"/>
            </a:lvl1pPr>
          </a:lstStyle>
          <a:p>
            <a:pPr>
              <a:defRPr/>
            </a:pPr>
            <a:endParaRPr lang="es-ES" dirty="0"/>
          </a:p>
        </p:txBody>
      </p:sp>
      <p:sp>
        <p:nvSpPr>
          <p:cNvPr id="3" name="2 Marcador de fecha"/>
          <p:cNvSpPr>
            <a:spLocks noGrp="1"/>
          </p:cNvSpPr>
          <p:nvPr>
            <p:ph type="dt" sz="quarter" idx="1"/>
          </p:nvPr>
        </p:nvSpPr>
        <p:spPr>
          <a:xfrm>
            <a:off x="4020155" y="5"/>
            <a:ext cx="3078002" cy="511491"/>
          </a:xfrm>
          <a:prstGeom prst="rect">
            <a:avLst/>
          </a:prstGeom>
        </p:spPr>
        <p:txBody>
          <a:bodyPr vert="horz" lIns="95528" tIns="47764" rIns="95528" bIns="47764" rtlCol="0"/>
          <a:lstStyle>
            <a:lvl1pPr algn="r">
              <a:defRPr sz="1200"/>
            </a:lvl1pPr>
          </a:lstStyle>
          <a:p>
            <a:pPr>
              <a:defRPr/>
            </a:pPr>
            <a:fld id="{4B919D33-1C11-46EA-B299-0EEF4705FFC0}" type="datetimeFigureOut">
              <a:rPr lang="es-ES"/>
              <a:pPr>
                <a:defRPr/>
              </a:pPr>
              <a:t>17/12/2024</a:t>
            </a:fld>
            <a:endParaRPr lang="es-ES" dirty="0"/>
          </a:p>
        </p:txBody>
      </p:sp>
      <p:sp>
        <p:nvSpPr>
          <p:cNvPr id="4" name="3 Marcador de pie de página"/>
          <p:cNvSpPr>
            <a:spLocks noGrp="1"/>
          </p:cNvSpPr>
          <p:nvPr>
            <p:ph type="ftr" sz="quarter" idx="2"/>
          </p:nvPr>
        </p:nvSpPr>
        <p:spPr>
          <a:xfrm>
            <a:off x="1" y="9720737"/>
            <a:ext cx="3076859" cy="511491"/>
          </a:xfrm>
          <a:prstGeom prst="rect">
            <a:avLst/>
          </a:prstGeom>
        </p:spPr>
        <p:txBody>
          <a:bodyPr vert="horz" lIns="95528" tIns="47764" rIns="95528" bIns="47764" rtlCol="0" anchor="b"/>
          <a:lstStyle>
            <a:lvl1pPr algn="l">
              <a:defRPr sz="1200"/>
            </a:lvl1pPr>
          </a:lstStyle>
          <a:p>
            <a:pPr>
              <a:defRPr/>
            </a:pPr>
            <a:endParaRPr lang="es-ES" dirty="0"/>
          </a:p>
        </p:txBody>
      </p:sp>
      <p:sp>
        <p:nvSpPr>
          <p:cNvPr id="5" name="4 Marcador de número de diapositiva"/>
          <p:cNvSpPr>
            <a:spLocks noGrp="1"/>
          </p:cNvSpPr>
          <p:nvPr>
            <p:ph type="sldNum" sz="quarter" idx="3"/>
          </p:nvPr>
        </p:nvSpPr>
        <p:spPr>
          <a:xfrm>
            <a:off x="4020155" y="9720737"/>
            <a:ext cx="3078002" cy="511491"/>
          </a:xfrm>
          <a:prstGeom prst="rect">
            <a:avLst/>
          </a:prstGeom>
        </p:spPr>
        <p:txBody>
          <a:bodyPr vert="horz" lIns="95528" tIns="47764" rIns="95528" bIns="47764" rtlCol="0" anchor="b"/>
          <a:lstStyle>
            <a:lvl1pPr algn="r">
              <a:defRPr sz="1200"/>
            </a:lvl1pPr>
          </a:lstStyle>
          <a:p>
            <a:pPr>
              <a:defRPr/>
            </a:pPr>
            <a:fld id="{64A83265-5F2F-4A02-9D66-183526059211}" type="slidenum">
              <a:rPr lang="es-ES"/>
              <a:pPr>
                <a:defRPr/>
              </a:pPr>
              <a:t>‹Nº›</a:t>
            </a:fld>
            <a:endParaRPr lang="es-ES" dirty="0"/>
          </a:p>
        </p:txBody>
      </p:sp>
    </p:spTree>
    <p:extLst>
      <p:ext uri="{BB962C8B-B14F-4D97-AF65-F5344CB8AC3E}">
        <p14:creationId xmlns:p14="http://schemas.microsoft.com/office/powerpoint/2010/main" val="1548556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5"/>
            <a:ext cx="3076859" cy="511491"/>
          </a:xfrm>
          <a:prstGeom prst="rect">
            <a:avLst/>
          </a:prstGeom>
        </p:spPr>
        <p:txBody>
          <a:bodyPr vert="horz" lIns="95457" tIns="47731" rIns="95457" bIns="47731" rtlCol="0"/>
          <a:lstStyle>
            <a:lvl1pPr algn="l" fontAlgn="auto">
              <a:spcBef>
                <a:spcPts val="0"/>
              </a:spcBef>
              <a:spcAft>
                <a:spcPts val="0"/>
              </a:spcAft>
              <a:defRPr sz="1200">
                <a:latin typeface="+mn-lt"/>
                <a:cs typeface="+mn-cs"/>
              </a:defRPr>
            </a:lvl1pPr>
          </a:lstStyle>
          <a:p>
            <a:pPr>
              <a:defRPr/>
            </a:pPr>
            <a:endParaRPr lang="es-ES" dirty="0"/>
          </a:p>
        </p:txBody>
      </p:sp>
      <p:sp>
        <p:nvSpPr>
          <p:cNvPr id="3" name="2 Marcador de fecha"/>
          <p:cNvSpPr>
            <a:spLocks noGrp="1"/>
          </p:cNvSpPr>
          <p:nvPr>
            <p:ph type="dt" idx="1"/>
          </p:nvPr>
        </p:nvSpPr>
        <p:spPr>
          <a:xfrm>
            <a:off x="4021300" y="5"/>
            <a:ext cx="3076858" cy="511491"/>
          </a:xfrm>
          <a:prstGeom prst="rect">
            <a:avLst/>
          </a:prstGeom>
        </p:spPr>
        <p:txBody>
          <a:bodyPr vert="horz" lIns="95457" tIns="47731" rIns="95457" bIns="47731" rtlCol="0"/>
          <a:lstStyle>
            <a:lvl1pPr algn="r" fontAlgn="auto">
              <a:spcBef>
                <a:spcPts val="0"/>
              </a:spcBef>
              <a:spcAft>
                <a:spcPts val="0"/>
              </a:spcAft>
              <a:defRPr sz="1200">
                <a:latin typeface="+mn-lt"/>
                <a:cs typeface="+mn-cs"/>
              </a:defRPr>
            </a:lvl1pPr>
          </a:lstStyle>
          <a:p>
            <a:pPr>
              <a:defRPr/>
            </a:pPr>
            <a:fld id="{85A69079-58DD-42E7-81C0-2F30BE7CC2D1}" type="datetimeFigureOut">
              <a:rPr lang="es-ES"/>
              <a:pPr>
                <a:defRPr/>
              </a:pPr>
              <a:t>17/12/2024</a:t>
            </a:fld>
            <a:endParaRPr lang="es-ES" dirty="0"/>
          </a:p>
        </p:txBody>
      </p:sp>
      <p:sp>
        <p:nvSpPr>
          <p:cNvPr id="4" name="3 Marcador de imagen de diapositiva"/>
          <p:cNvSpPr>
            <a:spLocks noGrp="1" noRot="1" noChangeAspect="1"/>
          </p:cNvSpPr>
          <p:nvPr>
            <p:ph type="sldImg" idx="2"/>
          </p:nvPr>
        </p:nvSpPr>
        <p:spPr>
          <a:xfrm>
            <a:off x="139700" y="766763"/>
            <a:ext cx="6819900" cy="3836987"/>
          </a:xfrm>
          <a:prstGeom prst="rect">
            <a:avLst/>
          </a:prstGeom>
          <a:noFill/>
          <a:ln w="12700">
            <a:solidFill>
              <a:prstClr val="black"/>
            </a:solidFill>
          </a:ln>
        </p:spPr>
        <p:txBody>
          <a:bodyPr vert="horz" lIns="95457" tIns="47731" rIns="95457" bIns="47731" rtlCol="0" anchor="ctr"/>
          <a:lstStyle/>
          <a:p>
            <a:pPr lvl="0"/>
            <a:endParaRPr lang="es-ES" noProof="0" dirty="0"/>
          </a:p>
        </p:txBody>
      </p:sp>
      <p:sp>
        <p:nvSpPr>
          <p:cNvPr id="5" name="4 Marcador de notas"/>
          <p:cNvSpPr>
            <a:spLocks noGrp="1"/>
          </p:cNvSpPr>
          <p:nvPr>
            <p:ph type="body" sz="quarter" idx="3"/>
          </p:nvPr>
        </p:nvSpPr>
        <p:spPr>
          <a:xfrm>
            <a:off x="710045" y="4861564"/>
            <a:ext cx="5679211" cy="4605816"/>
          </a:xfrm>
          <a:prstGeom prst="rect">
            <a:avLst/>
          </a:prstGeom>
        </p:spPr>
        <p:txBody>
          <a:bodyPr vert="horz" lIns="95457" tIns="47731" rIns="95457" bIns="47731"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5 Marcador de pie de página"/>
          <p:cNvSpPr>
            <a:spLocks noGrp="1"/>
          </p:cNvSpPr>
          <p:nvPr>
            <p:ph type="ftr" sz="quarter" idx="4"/>
          </p:nvPr>
        </p:nvSpPr>
        <p:spPr>
          <a:xfrm>
            <a:off x="1" y="9720737"/>
            <a:ext cx="3076859" cy="511491"/>
          </a:xfrm>
          <a:prstGeom prst="rect">
            <a:avLst/>
          </a:prstGeom>
        </p:spPr>
        <p:txBody>
          <a:bodyPr vert="horz" lIns="95457" tIns="47731" rIns="95457" bIns="47731" rtlCol="0" anchor="b"/>
          <a:lstStyle>
            <a:lvl1pPr algn="l" fontAlgn="auto">
              <a:spcBef>
                <a:spcPts val="0"/>
              </a:spcBef>
              <a:spcAft>
                <a:spcPts val="0"/>
              </a:spcAft>
              <a:defRPr sz="1200">
                <a:latin typeface="+mn-lt"/>
                <a:cs typeface="+mn-cs"/>
              </a:defRPr>
            </a:lvl1pPr>
          </a:lstStyle>
          <a:p>
            <a:pPr>
              <a:defRPr/>
            </a:pPr>
            <a:endParaRPr lang="es-ES" dirty="0"/>
          </a:p>
        </p:txBody>
      </p:sp>
      <p:sp>
        <p:nvSpPr>
          <p:cNvPr id="7" name="6 Marcador de número de diapositiva"/>
          <p:cNvSpPr>
            <a:spLocks noGrp="1"/>
          </p:cNvSpPr>
          <p:nvPr>
            <p:ph type="sldNum" sz="quarter" idx="5"/>
          </p:nvPr>
        </p:nvSpPr>
        <p:spPr>
          <a:xfrm>
            <a:off x="4021300" y="9720737"/>
            <a:ext cx="3076858" cy="511491"/>
          </a:xfrm>
          <a:prstGeom prst="rect">
            <a:avLst/>
          </a:prstGeom>
        </p:spPr>
        <p:txBody>
          <a:bodyPr vert="horz" lIns="95457" tIns="47731" rIns="95457" bIns="47731" rtlCol="0" anchor="b"/>
          <a:lstStyle>
            <a:lvl1pPr algn="r" fontAlgn="auto">
              <a:spcBef>
                <a:spcPts val="0"/>
              </a:spcBef>
              <a:spcAft>
                <a:spcPts val="0"/>
              </a:spcAft>
              <a:defRPr sz="1200">
                <a:latin typeface="+mn-lt"/>
                <a:cs typeface="+mn-cs"/>
              </a:defRPr>
            </a:lvl1pPr>
          </a:lstStyle>
          <a:p>
            <a:pPr>
              <a:defRPr/>
            </a:pPr>
            <a:fld id="{44B75011-0BDE-47A4-9155-FC3B2CCA31A4}" type="slidenum">
              <a:rPr lang="es-ES"/>
              <a:pPr>
                <a:defRPr/>
              </a:pPr>
              <a:t>‹Nº›</a:t>
            </a:fld>
            <a:endParaRPr lang="es-ES" dirty="0"/>
          </a:p>
        </p:txBody>
      </p:sp>
    </p:spTree>
    <p:extLst>
      <p:ext uri="{BB962C8B-B14F-4D97-AF65-F5344CB8AC3E}">
        <p14:creationId xmlns:p14="http://schemas.microsoft.com/office/powerpoint/2010/main" val="4920013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bwMode="auto">
          <a:xfrm>
            <a:off x="139700" y="766763"/>
            <a:ext cx="6819900" cy="3836987"/>
          </a:xfrm>
          <a:noFill/>
          <a:ln>
            <a:solidFill>
              <a:srgbClr val="000000"/>
            </a:solidFill>
            <a:miter lim="800000"/>
            <a:headEnd/>
            <a:tailEnd/>
          </a:ln>
        </p:spPr>
      </p:sp>
      <p:sp>
        <p:nvSpPr>
          <p:cNvPr id="5939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dirty="0"/>
          </a:p>
        </p:txBody>
      </p:sp>
      <p:sp>
        <p:nvSpPr>
          <p:cNvPr id="6349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4EEB42-DA96-495A-8302-033B673946C3}" type="slidenum">
              <a:rPr lang="es-ES" smtClean="0"/>
              <a:pPr fontAlgn="base">
                <a:spcBef>
                  <a:spcPct val="0"/>
                </a:spcBef>
                <a:spcAft>
                  <a:spcPct val="0"/>
                </a:spcAft>
                <a:defRPr/>
              </a:pPr>
              <a:t>1</a:t>
            </a:fld>
            <a:endParaRPr lang="es-ES" dirty="0"/>
          </a:p>
        </p:txBody>
      </p:sp>
    </p:spTree>
    <p:extLst>
      <p:ext uri="{BB962C8B-B14F-4D97-AF65-F5344CB8AC3E}">
        <p14:creationId xmlns:p14="http://schemas.microsoft.com/office/powerpoint/2010/main" val="4217533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EE9775E-3DC0-43E1-8F93-635483307F53}" type="slidenum">
              <a:rPr lang="es-ES" smtClean="0"/>
              <a:pPr/>
              <a:t>10</a:t>
            </a:fld>
            <a:endParaRPr lang="es-ES" dirty="0"/>
          </a:p>
        </p:txBody>
      </p:sp>
    </p:spTree>
    <p:extLst>
      <p:ext uri="{BB962C8B-B14F-4D97-AF65-F5344CB8AC3E}">
        <p14:creationId xmlns:p14="http://schemas.microsoft.com/office/powerpoint/2010/main" val="3263277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Como complemento a estas obras hemos llevado a cabo la licitación de las obras de urbanización del entorno del edificio para ir cerrando una de las zonas el campus que quedaban por desarrollar y se encuentra en una de las fachadas más visibles del campus. Casi la mismo tiempo, pero en otro </a:t>
            </a:r>
            <a:r>
              <a:rPr lang="es-ES" dirty="0" err="1"/>
              <a:t>expedeinte</a:t>
            </a:r>
            <a:r>
              <a:rPr lang="es-ES" dirty="0"/>
              <a:t>, llevaremos a cabo las obras de ajardinamiento de los patios interiores que tiene el edifico y son mas de 20. </a:t>
            </a:r>
          </a:p>
        </p:txBody>
      </p:sp>
      <p:sp>
        <p:nvSpPr>
          <p:cNvPr id="4" name="Marcador de número de diapositiva 3"/>
          <p:cNvSpPr>
            <a:spLocks noGrp="1"/>
          </p:cNvSpPr>
          <p:nvPr>
            <p:ph type="sldNum" sz="quarter" idx="10"/>
          </p:nvPr>
        </p:nvSpPr>
        <p:spPr/>
        <p:txBody>
          <a:bodyPr/>
          <a:lstStyle/>
          <a:p>
            <a:fld id="{9EE9775E-3DC0-43E1-8F93-635483307F53}" type="slidenum">
              <a:rPr lang="es-ES" smtClean="0"/>
              <a:pPr/>
              <a:t>11</a:t>
            </a:fld>
            <a:endParaRPr lang="es-ES" dirty="0"/>
          </a:p>
        </p:txBody>
      </p:sp>
    </p:spTree>
    <p:extLst>
      <p:ext uri="{BB962C8B-B14F-4D97-AF65-F5344CB8AC3E}">
        <p14:creationId xmlns:p14="http://schemas.microsoft.com/office/powerpoint/2010/main" val="2235771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A continuación de las mismas se ha previsto la ejecución de una nueva zona de aparcamientos que eta situada junto a loa rotonda que da acceso al campus desde la EOI. Esta actuación que podemos ver en la diapositiva tiene un ámbito de más de 4,500 m2 dará lugar a 169 nuevas plazas de aparcamiento y tiene un presupuesto estimado de 795,000 €</a:t>
            </a:r>
          </a:p>
        </p:txBody>
      </p:sp>
      <p:sp>
        <p:nvSpPr>
          <p:cNvPr id="4" name="Marcador de número de diapositiva 3"/>
          <p:cNvSpPr>
            <a:spLocks noGrp="1"/>
          </p:cNvSpPr>
          <p:nvPr>
            <p:ph type="sldNum" sz="quarter" idx="10"/>
          </p:nvPr>
        </p:nvSpPr>
        <p:spPr/>
        <p:txBody>
          <a:bodyPr/>
          <a:lstStyle/>
          <a:p>
            <a:fld id="{9EE9775E-3DC0-43E1-8F93-635483307F53}" type="slidenum">
              <a:rPr lang="es-ES" smtClean="0"/>
              <a:pPr/>
              <a:t>12</a:t>
            </a:fld>
            <a:endParaRPr lang="es-ES" dirty="0"/>
          </a:p>
        </p:txBody>
      </p:sp>
    </p:spTree>
    <p:extLst>
      <p:ext uri="{BB962C8B-B14F-4D97-AF65-F5344CB8AC3E}">
        <p14:creationId xmlns:p14="http://schemas.microsoft.com/office/powerpoint/2010/main" val="1493262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Otra de las grandes actuaciones del Campus son las obras del nuevo aulario Perleta destinado a aumentar la oferta de aulas docentes en el campus de Elche. Recodar que le presupuesto es de 9 M de € y la superficie construida  4.800 m2</a:t>
            </a:r>
          </a:p>
        </p:txBody>
      </p:sp>
      <p:sp>
        <p:nvSpPr>
          <p:cNvPr id="4" name="Marcador de número de diapositiva 3"/>
          <p:cNvSpPr>
            <a:spLocks noGrp="1"/>
          </p:cNvSpPr>
          <p:nvPr>
            <p:ph type="sldNum" sz="quarter" idx="5"/>
          </p:nvPr>
        </p:nvSpPr>
        <p:spPr/>
        <p:txBody>
          <a:bodyPr/>
          <a:lstStyle/>
          <a:p>
            <a:pPr>
              <a:defRPr/>
            </a:pPr>
            <a:fld id="{44B75011-0BDE-47A4-9155-FC3B2CCA31A4}" type="slidenum">
              <a:rPr lang="es-ES" smtClean="0"/>
              <a:pPr>
                <a:defRPr/>
              </a:pPr>
              <a:t>13</a:t>
            </a:fld>
            <a:endParaRPr lang="es-ES" dirty="0"/>
          </a:p>
        </p:txBody>
      </p:sp>
    </p:spTree>
    <p:extLst>
      <p:ext uri="{BB962C8B-B14F-4D97-AF65-F5344CB8AC3E}">
        <p14:creationId xmlns:p14="http://schemas.microsoft.com/office/powerpoint/2010/main" val="3850429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Se encuentra en fase de estructura, una vez finalizados los trabajos de cimentación. El edificio esta dotado además de aulas con espacios específicos para el grados de periodismo y de comunicación audiovisual (Platós, salas de grabación, set de fotografía, etc…)</a:t>
            </a:r>
          </a:p>
        </p:txBody>
      </p:sp>
      <p:sp>
        <p:nvSpPr>
          <p:cNvPr id="4" name="Marcador de número de diapositiva 3"/>
          <p:cNvSpPr>
            <a:spLocks noGrp="1"/>
          </p:cNvSpPr>
          <p:nvPr>
            <p:ph type="sldNum" sz="quarter" idx="5"/>
          </p:nvPr>
        </p:nvSpPr>
        <p:spPr/>
        <p:txBody>
          <a:bodyPr/>
          <a:lstStyle/>
          <a:p>
            <a:pPr>
              <a:defRPr/>
            </a:pPr>
            <a:fld id="{44B75011-0BDE-47A4-9155-FC3B2CCA31A4}" type="slidenum">
              <a:rPr lang="es-ES" smtClean="0"/>
              <a:pPr>
                <a:defRPr/>
              </a:pPr>
              <a:t>14</a:t>
            </a:fld>
            <a:endParaRPr lang="es-ES" dirty="0"/>
          </a:p>
        </p:txBody>
      </p:sp>
    </p:spTree>
    <p:extLst>
      <p:ext uri="{BB962C8B-B14F-4D97-AF65-F5344CB8AC3E}">
        <p14:creationId xmlns:p14="http://schemas.microsoft.com/office/powerpoint/2010/main" val="951552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Por último en el campus de Desamparados se han iniciado los trámites para llevar a cabo la reforma integral del edificio de la NORIA 3 para adecuar sus espacios a las necesidades del CIAGRO. EL presupuesto estimado es de 500,000 € y nos encontramos en fase de redacción del programa de necesidades.</a:t>
            </a:r>
          </a:p>
        </p:txBody>
      </p:sp>
      <p:sp>
        <p:nvSpPr>
          <p:cNvPr id="4" name="Marcador de número de diapositiva 3"/>
          <p:cNvSpPr>
            <a:spLocks noGrp="1"/>
          </p:cNvSpPr>
          <p:nvPr>
            <p:ph type="sldNum" sz="quarter" idx="5"/>
          </p:nvPr>
        </p:nvSpPr>
        <p:spPr/>
        <p:txBody>
          <a:bodyPr/>
          <a:lstStyle/>
          <a:p>
            <a:pPr>
              <a:defRPr/>
            </a:pPr>
            <a:fld id="{44B75011-0BDE-47A4-9155-FC3B2CCA31A4}" type="slidenum">
              <a:rPr lang="es-ES" smtClean="0"/>
              <a:pPr>
                <a:defRPr/>
              </a:pPr>
              <a:t>15</a:t>
            </a:fld>
            <a:endParaRPr lang="es-ES" dirty="0"/>
          </a:p>
        </p:txBody>
      </p:sp>
    </p:spTree>
    <p:extLst>
      <p:ext uri="{BB962C8B-B14F-4D97-AF65-F5344CB8AC3E}">
        <p14:creationId xmlns:p14="http://schemas.microsoft.com/office/powerpoint/2010/main" val="3053745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Ya terminando, comentar que en el campus de desamparados se encuentran en fase de adjudicación las obras  de reparación, adecuación y mejora de la accesibilidad de la Urbanización, donde con un presupuesto de 135,000 € se han previsto la reparación de la zona de aparcamientos existente junto al CEGECA y NORIA 3, la mejora de accesibilidad a la plaza central del campus y la realización de varias obras de reparación  de firmes y pavimentos que se encuentran en muy mal estado fundamentalmente con las afecciones de las especies de arbolado existentes.</a:t>
            </a:r>
          </a:p>
        </p:txBody>
      </p:sp>
      <p:sp>
        <p:nvSpPr>
          <p:cNvPr id="4" name="Marcador de número de diapositiva 3"/>
          <p:cNvSpPr>
            <a:spLocks noGrp="1"/>
          </p:cNvSpPr>
          <p:nvPr>
            <p:ph type="sldNum" sz="quarter" idx="5"/>
          </p:nvPr>
        </p:nvSpPr>
        <p:spPr/>
        <p:txBody>
          <a:bodyPr/>
          <a:lstStyle/>
          <a:p>
            <a:pPr>
              <a:defRPr/>
            </a:pPr>
            <a:fld id="{44B75011-0BDE-47A4-9155-FC3B2CCA31A4}" type="slidenum">
              <a:rPr lang="es-ES" smtClean="0"/>
              <a:pPr>
                <a:defRPr/>
              </a:pPr>
              <a:t>16</a:t>
            </a:fld>
            <a:endParaRPr lang="es-ES" dirty="0"/>
          </a:p>
        </p:txBody>
      </p:sp>
    </p:spTree>
    <p:extLst>
      <p:ext uri="{BB962C8B-B14F-4D97-AF65-F5344CB8AC3E}">
        <p14:creationId xmlns:p14="http://schemas.microsoft.com/office/powerpoint/2010/main" val="2545160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Comenzando por el campus de Altea, y tal como adelantamos en la reunión anterior, una vez recibidas las obras a principios de año se ha completado casi la totalidad del equipamiento del edificio y se tiene previsto realizar una pequeña urbanización del entorno más cercano para dotarlo de ajardinamiento y alumbrado exterior.</a:t>
            </a:r>
          </a:p>
        </p:txBody>
      </p:sp>
      <p:sp>
        <p:nvSpPr>
          <p:cNvPr id="4" name="Marcador de número de diapositiva 3"/>
          <p:cNvSpPr>
            <a:spLocks noGrp="1"/>
          </p:cNvSpPr>
          <p:nvPr>
            <p:ph type="sldNum" sz="quarter" idx="5"/>
          </p:nvPr>
        </p:nvSpPr>
        <p:spPr/>
        <p:txBody>
          <a:bodyPr/>
          <a:lstStyle/>
          <a:p>
            <a:pPr>
              <a:defRPr/>
            </a:pPr>
            <a:fld id="{44B75011-0BDE-47A4-9155-FC3B2CCA31A4}" type="slidenum">
              <a:rPr lang="es-ES" smtClean="0"/>
              <a:pPr>
                <a:defRPr/>
              </a:pPr>
              <a:t>2</a:t>
            </a:fld>
            <a:endParaRPr lang="es-ES" dirty="0"/>
          </a:p>
        </p:txBody>
      </p:sp>
    </p:spTree>
    <p:extLst>
      <p:ext uri="{BB962C8B-B14F-4D97-AF65-F5344CB8AC3E}">
        <p14:creationId xmlns:p14="http://schemas.microsoft.com/office/powerpoint/2010/main" val="2795512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A destacar que es un edifico que se encuentra lindando con la zona de expansión del campus y se ha dejado un vallado provisional hasta que se lleven a cabo nuevas infraestructuras en el resto de terrenos disponibles.</a:t>
            </a:r>
          </a:p>
        </p:txBody>
      </p:sp>
      <p:sp>
        <p:nvSpPr>
          <p:cNvPr id="4" name="Marcador de número de diapositiva 3"/>
          <p:cNvSpPr>
            <a:spLocks noGrp="1"/>
          </p:cNvSpPr>
          <p:nvPr>
            <p:ph type="sldNum" sz="quarter" idx="5"/>
          </p:nvPr>
        </p:nvSpPr>
        <p:spPr/>
        <p:txBody>
          <a:bodyPr/>
          <a:lstStyle/>
          <a:p>
            <a:pPr>
              <a:defRPr/>
            </a:pPr>
            <a:fld id="{44B75011-0BDE-47A4-9155-FC3B2CCA31A4}" type="slidenum">
              <a:rPr lang="es-ES" smtClean="0"/>
              <a:pPr>
                <a:defRPr/>
              </a:pPr>
              <a:t>3</a:t>
            </a:fld>
            <a:endParaRPr lang="es-ES" dirty="0"/>
          </a:p>
        </p:txBody>
      </p:sp>
    </p:spTree>
    <p:extLst>
      <p:ext uri="{BB962C8B-B14F-4D97-AF65-F5344CB8AC3E}">
        <p14:creationId xmlns:p14="http://schemas.microsoft.com/office/powerpoint/2010/main" val="2440968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Ya en le Campus de Sant Joan la principal actuación que hemos desarrollado se centra en la ejecución de las obras de edificio de CA, las obras se recibieron ayer y ha quedado un edifico muy integrado en el entorno inmediato tal como se plasmaba en los 3D del proyecto</a:t>
            </a:r>
          </a:p>
        </p:txBody>
      </p:sp>
      <p:sp>
        <p:nvSpPr>
          <p:cNvPr id="4" name="Marcador de número de diapositiva 3"/>
          <p:cNvSpPr>
            <a:spLocks noGrp="1"/>
          </p:cNvSpPr>
          <p:nvPr>
            <p:ph type="sldNum" sz="quarter" idx="5"/>
          </p:nvPr>
        </p:nvSpPr>
        <p:spPr/>
        <p:txBody>
          <a:bodyPr/>
          <a:lstStyle/>
          <a:p>
            <a:pPr>
              <a:defRPr/>
            </a:pPr>
            <a:fld id="{44B75011-0BDE-47A4-9155-FC3B2CCA31A4}" type="slidenum">
              <a:rPr lang="es-ES" smtClean="0"/>
              <a:pPr>
                <a:defRPr/>
              </a:pPr>
              <a:t>4</a:t>
            </a:fld>
            <a:endParaRPr lang="es-ES" dirty="0"/>
          </a:p>
        </p:txBody>
      </p:sp>
    </p:spTree>
    <p:extLst>
      <p:ext uri="{BB962C8B-B14F-4D97-AF65-F5344CB8AC3E}">
        <p14:creationId xmlns:p14="http://schemas.microsoft.com/office/powerpoint/2010/main" val="605787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Interiormente se han ejecutado unos espacios docentes (aulas y laboratorios)  con mucha amplitud y una iluminación muy generosa, destinados a  impartir los grados de Fisioterapia, Terapia Ocupacional y Podología</a:t>
            </a:r>
          </a:p>
        </p:txBody>
      </p:sp>
      <p:sp>
        <p:nvSpPr>
          <p:cNvPr id="4" name="Marcador de número de diapositiva 3"/>
          <p:cNvSpPr>
            <a:spLocks noGrp="1"/>
          </p:cNvSpPr>
          <p:nvPr>
            <p:ph type="sldNum" sz="quarter" idx="5"/>
          </p:nvPr>
        </p:nvSpPr>
        <p:spPr/>
        <p:txBody>
          <a:bodyPr/>
          <a:lstStyle/>
          <a:p>
            <a:pPr>
              <a:defRPr/>
            </a:pPr>
            <a:fld id="{44B75011-0BDE-47A4-9155-FC3B2CCA31A4}" type="slidenum">
              <a:rPr lang="es-ES" smtClean="0"/>
              <a:pPr>
                <a:defRPr/>
              </a:pPr>
              <a:t>5</a:t>
            </a:fld>
            <a:endParaRPr lang="es-ES" dirty="0"/>
          </a:p>
        </p:txBody>
      </p:sp>
    </p:spTree>
    <p:extLst>
      <p:ext uri="{BB962C8B-B14F-4D97-AF65-F5344CB8AC3E}">
        <p14:creationId xmlns:p14="http://schemas.microsoft.com/office/powerpoint/2010/main" val="3348802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Otra gran actuación que nos queda pendiente de desarrollar es el edifico de la NS-CT,cuyo importe de ejecución una vez actualizado se ha disparado hasta más de 33 M€. </a:t>
            </a:r>
          </a:p>
          <a:p>
            <a:r>
              <a:rPr lang="es-ES" dirty="0"/>
              <a:t>Como ya comentamos, esta situación ha dado lugar ha la necesidad de reestudiar su ejecución en dos etapas para poder adsorberla en un plazo mas elevado debido el enorme esfuerzo financiero que supone su desarrollo. Por este motivo el equipo de gobierno esta consensuando las necesidades con los futuros usuarios ( que originalmente databan del 2017)  para ponerse ha contactado con el proyectista para realizar el estudio de su ejecución en dos edificios que pueden ejecutarse en fase independientes</a:t>
            </a:r>
          </a:p>
        </p:txBody>
      </p:sp>
      <p:sp>
        <p:nvSpPr>
          <p:cNvPr id="4" name="Marcador de número de diapositiva 3"/>
          <p:cNvSpPr>
            <a:spLocks noGrp="1"/>
          </p:cNvSpPr>
          <p:nvPr>
            <p:ph type="sldNum" sz="quarter" idx="5"/>
          </p:nvPr>
        </p:nvSpPr>
        <p:spPr/>
        <p:txBody>
          <a:bodyPr/>
          <a:lstStyle/>
          <a:p>
            <a:pPr>
              <a:defRPr/>
            </a:pPr>
            <a:fld id="{44B75011-0BDE-47A4-9155-FC3B2CCA31A4}" type="slidenum">
              <a:rPr lang="es-ES" smtClean="0"/>
              <a:pPr>
                <a:defRPr/>
              </a:pPr>
              <a:t>6</a:t>
            </a:fld>
            <a:endParaRPr lang="es-ES" dirty="0"/>
          </a:p>
        </p:txBody>
      </p:sp>
    </p:spTree>
    <p:extLst>
      <p:ext uri="{BB962C8B-B14F-4D97-AF65-F5344CB8AC3E}">
        <p14:creationId xmlns:p14="http://schemas.microsoft.com/office/powerpoint/2010/main" val="1528257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Por otro lado la otra actuación que tenemos en este Campus que nos viene con al ampliación del edifico Ramón y Cajal y su conexión interior, mediante un “falso túnel” de este con el sótano del edifico Muhammad Al Shafra. Con esta actuación se amplia la edificabilidad del Ramón y Cajal en  más de 800 m2  para paliar “en parte” el déficit de espacios que tiene actualmente el instituto de Neurociencias y se establece una conexión interior de los edificios mencionados para mejorar su conexión.</a:t>
            </a:r>
          </a:p>
        </p:txBody>
      </p:sp>
      <p:sp>
        <p:nvSpPr>
          <p:cNvPr id="4" name="Marcador de número de diapositiva 3"/>
          <p:cNvSpPr>
            <a:spLocks noGrp="1"/>
          </p:cNvSpPr>
          <p:nvPr>
            <p:ph type="sldNum" sz="quarter" idx="5"/>
          </p:nvPr>
        </p:nvSpPr>
        <p:spPr/>
        <p:txBody>
          <a:bodyPr/>
          <a:lstStyle/>
          <a:p>
            <a:pPr>
              <a:defRPr/>
            </a:pPr>
            <a:fld id="{44B75011-0BDE-47A4-9155-FC3B2CCA31A4}" type="slidenum">
              <a:rPr lang="es-ES" smtClean="0"/>
              <a:pPr>
                <a:defRPr/>
              </a:pPr>
              <a:t>7</a:t>
            </a:fld>
            <a:endParaRPr lang="es-ES" dirty="0"/>
          </a:p>
        </p:txBody>
      </p:sp>
    </p:spTree>
    <p:extLst>
      <p:ext uri="{BB962C8B-B14F-4D97-AF65-F5344CB8AC3E}">
        <p14:creationId xmlns:p14="http://schemas.microsoft.com/office/powerpoint/2010/main" val="2094705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Otro de las nuevos desarrollos en este Campus ha sido la ejecución de la nueva Clínica Podológica de la UMH en la zona de laboratorios que se encuentran a espaldas del tanatorio, las obras se iniciaron en agosto del 23 y se han recibido el pasado mes de marzo. Hemos llevado a cabo una actuación integral de los espacios cuyo presupuesto se sube hasta los 810,000 €.</a:t>
            </a:r>
          </a:p>
        </p:txBody>
      </p:sp>
      <p:sp>
        <p:nvSpPr>
          <p:cNvPr id="4" name="Marcador de número de diapositiva 3"/>
          <p:cNvSpPr>
            <a:spLocks noGrp="1"/>
          </p:cNvSpPr>
          <p:nvPr>
            <p:ph type="sldNum" sz="quarter" idx="5"/>
          </p:nvPr>
        </p:nvSpPr>
        <p:spPr/>
        <p:txBody>
          <a:bodyPr/>
          <a:lstStyle/>
          <a:p>
            <a:pPr>
              <a:defRPr/>
            </a:pPr>
            <a:fld id="{44B75011-0BDE-47A4-9155-FC3B2CCA31A4}" type="slidenum">
              <a:rPr lang="es-ES" smtClean="0"/>
              <a:pPr>
                <a:defRPr/>
              </a:pPr>
              <a:t>8</a:t>
            </a:fld>
            <a:endParaRPr lang="es-ES" dirty="0"/>
          </a:p>
        </p:txBody>
      </p:sp>
    </p:spTree>
    <p:extLst>
      <p:ext uri="{BB962C8B-B14F-4D97-AF65-F5344CB8AC3E}">
        <p14:creationId xmlns:p14="http://schemas.microsoft.com/office/powerpoint/2010/main" val="210631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9700" y="766763"/>
            <a:ext cx="6819900" cy="3836987"/>
          </a:xfrm>
        </p:spPr>
      </p:sp>
      <p:sp>
        <p:nvSpPr>
          <p:cNvPr id="3" name="Marcador de notas 2"/>
          <p:cNvSpPr>
            <a:spLocks noGrp="1"/>
          </p:cNvSpPr>
          <p:nvPr>
            <p:ph type="body" idx="1"/>
          </p:nvPr>
        </p:nvSpPr>
        <p:spPr/>
        <p:txBody>
          <a:bodyPr/>
          <a:lstStyle/>
          <a:p>
            <a:r>
              <a:rPr lang="es-ES" dirty="0"/>
              <a:t>En al campus de Elche por fin ya se han recibido las obras del nuevo edifico Departamental, que se llamará Valverde., y se iniciaron en el año 2017. Recordaros que el prepuesto de esta actuación alcanza casi los 15 M€ y en el mismo se alojaran los despachos y laboratorios de los Departamentos de la ingenierías de la EPSE.</a:t>
            </a:r>
          </a:p>
        </p:txBody>
      </p:sp>
      <p:sp>
        <p:nvSpPr>
          <p:cNvPr id="4" name="Marcador de número de diapositiva 3"/>
          <p:cNvSpPr>
            <a:spLocks noGrp="1"/>
          </p:cNvSpPr>
          <p:nvPr>
            <p:ph type="sldNum" sz="quarter" idx="10"/>
          </p:nvPr>
        </p:nvSpPr>
        <p:spPr/>
        <p:txBody>
          <a:bodyPr/>
          <a:lstStyle/>
          <a:p>
            <a:fld id="{9EE9775E-3DC0-43E1-8F93-635483307F53}" type="slidenum">
              <a:rPr lang="es-ES" smtClean="0"/>
              <a:pPr/>
              <a:t>9</a:t>
            </a:fld>
            <a:endParaRPr lang="es-ES" dirty="0"/>
          </a:p>
        </p:txBody>
      </p:sp>
    </p:spTree>
    <p:extLst>
      <p:ext uri="{BB962C8B-B14F-4D97-AF65-F5344CB8AC3E}">
        <p14:creationId xmlns:p14="http://schemas.microsoft.com/office/powerpoint/2010/main" val="2609852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BD39CB7B-42DF-43F5-8875-E6E7F91FE5A8}" type="datetimeFigureOut">
              <a:rPr lang="es-ES"/>
              <a:pPr>
                <a:defRPr/>
              </a:pPr>
              <a:t>17/12/2024</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a:lvl1pPr>
          </a:lstStyle>
          <a:p>
            <a:pPr>
              <a:defRPr/>
            </a:pPr>
            <a:fld id="{03829A34-B1E3-4885-8A96-EFC03A314F99}" type="slidenum">
              <a:rPr lang="es-ES"/>
              <a:pPr>
                <a:defRPr/>
              </a:pPr>
              <a:t>‹Nº›</a:t>
            </a:fld>
            <a:endParaRPr lang="es-ES" dirty="0"/>
          </a:p>
        </p:txBody>
      </p:sp>
    </p:spTree>
    <p:extLst>
      <p:ext uri="{BB962C8B-B14F-4D97-AF65-F5344CB8AC3E}">
        <p14:creationId xmlns:p14="http://schemas.microsoft.com/office/powerpoint/2010/main" val="3026731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6FE6935E-240F-49A9-8747-B90BA79A54BA}" type="datetimeFigureOut">
              <a:rPr lang="es-ES"/>
              <a:pPr>
                <a:defRPr/>
              </a:pPr>
              <a:t>17/12/2024</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a:lvl1pPr>
          </a:lstStyle>
          <a:p>
            <a:pPr>
              <a:defRPr/>
            </a:pPr>
            <a:fld id="{CC9396C4-905C-45F0-B341-66915DEBA7EA}" type="slidenum">
              <a:rPr lang="es-ES"/>
              <a:pPr>
                <a:defRPr/>
              </a:pPr>
              <a:t>‹Nº›</a:t>
            </a:fld>
            <a:endParaRPr lang="es-ES" dirty="0"/>
          </a:p>
        </p:txBody>
      </p:sp>
    </p:spTree>
    <p:extLst>
      <p:ext uri="{BB962C8B-B14F-4D97-AF65-F5344CB8AC3E}">
        <p14:creationId xmlns:p14="http://schemas.microsoft.com/office/powerpoint/2010/main" val="288064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FEA8AD20-E8D1-4607-AF78-66AA1D4B3A2E}" type="datetimeFigureOut">
              <a:rPr lang="es-ES"/>
              <a:pPr>
                <a:defRPr/>
              </a:pPr>
              <a:t>17/12/2024</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a:lvl1pPr>
          </a:lstStyle>
          <a:p>
            <a:pPr>
              <a:defRPr/>
            </a:pPr>
            <a:fld id="{FE303C64-D616-4205-BC13-EC936D4566BA}" type="slidenum">
              <a:rPr lang="es-ES"/>
              <a:pPr>
                <a:defRPr/>
              </a:pPr>
              <a:t>‹Nº›</a:t>
            </a:fld>
            <a:endParaRPr lang="es-ES" dirty="0"/>
          </a:p>
        </p:txBody>
      </p:sp>
    </p:spTree>
    <p:extLst>
      <p:ext uri="{BB962C8B-B14F-4D97-AF65-F5344CB8AC3E}">
        <p14:creationId xmlns:p14="http://schemas.microsoft.com/office/powerpoint/2010/main" val="235586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916B9363-6B32-4793-BE09-60399A5839FF}" type="datetimeFigureOut">
              <a:rPr lang="es-ES"/>
              <a:pPr>
                <a:defRPr/>
              </a:pPr>
              <a:t>17/12/2024</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a:lvl1pPr>
          </a:lstStyle>
          <a:p>
            <a:pPr>
              <a:defRPr/>
            </a:pPr>
            <a:fld id="{F87637E1-4119-4A7C-8710-6DD2BB3A4B38}" type="slidenum">
              <a:rPr lang="es-ES"/>
              <a:pPr>
                <a:defRPr/>
              </a:pPr>
              <a:t>‹Nº›</a:t>
            </a:fld>
            <a:endParaRPr lang="es-ES" dirty="0"/>
          </a:p>
        </p:txBody>
      </p:sp>
    </p:spTree>
    <p:extLst>
      <p:ext uri="{BB962C8B-B14F-4D97-AF65-F5344CB8AC3E}">
        <p14:creationId xmlns:p14="http://schemas.microsoft.com/office/powerpoint/2010/main" val="368083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88049CED-34CA-4E96-9285-7C5FDC77C9AD}" type="datetimeFigureOut">
              <a:rPr lang="es-ES"/>
              <a:pPr>
                <a:defRPr/>
              </a:pPr>
              <a:t>17/12/2024</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defRPr/>
            </a:lvl1pPr>
          </a:lstStyle>
          <a:p>
            <a:pPr>
              <a:defRPr/>
            </a:pPr>
            <a:fld id="{3C1F60E8-6D8D-4983-A9FB-484C409E2060}" type="slidenum">
              <a:rPr lang="es-ES"/>
              <a:pPr>
                <a:defRPr/>
              </a:pPr>
              <a:t>‹Nº›</a:t>
            </a:fld>
            <a:endParaRPr lang="es-ES" dirty="0"/>
          </a:p>
        </p:txBody>
      </p:sp>
    </p:spTree>
    <p:extLst>
      <p:ext uri="{BB962C8B-B14F-4D97-AF65-F5344CB8AC3E}">
        <p14:creationId xmlns:p14="http://schemas.microsoft.com/office/powerpoint/2010/main" val="2570337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74A7E3E8-CBAD-49FA-A4FA-02047CF633D1}" type="datetimeFigureOut">
              <a:rPr lang="es-ES"/>
              <a:pPr>
                <a:defRPr/>
              </a:pPr>
              <a:t>17/12/2024</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dirty="0"/>
          </a:p>
        </p:txBody>
      </p:sp>
      <p:sp>
        <p:nvSpPr>
          <p:cNvPr id="7" name="5 Marcador de número de diapositiva"/>
          <p:cNvSpPr>
            <a:spLocks noGrp="1"/>
          </p:cNvSpPr>
          <p:nvPr>
            <p:ph type="sldNum" sz="quarter" idx="12"/>
          </p:nvPr>
        </p:nvSpPr>
        <p:spPr/>
        <p:txBody>
          <a:bodyPr/>
          <a:lstStyle>
            <a:lvl1pPr>
              <a:defRPr/>
            </a:lvl1pPr>
          </a:lstStyle>
          <a:p>
            <a:pPr>
              <a:defRPr/>
            </a:pPr>
            <a:fld id="{00122B87-0167-416D-B51A-F22112FE49E5}" type="slidenum">
              <a:rPr lang="es-ES"/>
              <a:pPr>
                <a:defRPr/>
              </a:pPr>
              <a:t>‹Nº›</a:t>
            </a:fld>
            <a:endParaRPr lang="es-ES" dirty="0"/>
          </a:p>
        </p:txBody>
      </p:sp>
    </p:spTree>
    <p:extLst>
      <p:ext uri="{BB962C8B-B14F-4D97-AF65-F5344CB8AC3E}">
        <p14:creationId xmlns:p14="http://schemas.microsoft.com/office/powerpoint/2010/main" val="108398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9F5A8BB3-4D71-41E2-8C43-40DC5E39792F}" type="datetimeFigureOut">
              <a:rPr lang="es-ES"/>
              <a:pPr>
                <a:defRPr/>
              </a:pPr>
              <a:t>17/12/2024</a:t>
            </a:fld>
            <a:endParaRPr lang="es-ES" dirty="0"/>
          </a:p>
        </p:txBody>
      </p:sp>
      <p:sp>
        <p:nvSpPr>
          <p:cNvPr id="8" name="4 Marcador de pie de página"/>
          <p:cNvSpPr>
            <a:spLocks noGrp="1"/>
          </p:cNvSpPr>
          <p:nvPr>
            <p:ph type="ftr" sz="quarter" idx="11"/>
          </p:nvPr>
        </p:nvSpPr>
        <p:spPr/>
        <p:txBody>
          <a:bodyPr/>
          <a:lstStyle>
            <a:lvl1pPr>
              <a:defRPr/>
            </a:lvl1pPr>
          </a:lstStyle>
          <a:p>
            <a:pPr>
              <a:defRPr/>
            </a:pPr>
            <a:endParaRPr lang="es-ES" dirty="0"/>
          </a:p>
        </p:txBody>
      </p:sp>
      <p:sp>
        <p:nvSpPr>
          <p:cNvPr id="9" name="5 Marcador de número de diapositiva"/>
          <p:cNvSpPr>
            <a:spLocks noGrp="1"/>
          </p:cNvSpPr>
          <p:nvPr>
            <p:ph type="sldNum" sz="quarter" idx="12"/>
          </p:nvPr>
        </p:nvSpPr>
        <p:spPr/>
        <p:txBody>
          <a:bodyPr/>
          <a:lstStyle>
            <a:lvl1pPr>
              <a:defRPr/>
            </a:lvl1pPr>
          </a:lstStyle>
          <a:p>
            <a:pPr>
              <a:defRPr/>
            </a:pPr>
            <a:fld id="{D26D7B74-EA3A-4E11-BB05-A88D11754FC9}" type="slidenum">
              <a:rPr lang="es-ES"/>
              <a:pPr>
                <a:defRPr/>
              </a:pPr>
              <a:t>‹Nº›</a:t>
            </a:fld>
            <a:endParaRPr lang="es-ES" dirty="0"/>
          </a:p>
        </p:txBody>
      </p:sp>
    </p:spTree>
    <p:extLst>
      <p:ext uri="{BB962C8B-B14F-4D97-AF65-F5344CB8AC3E}">
        <p14:creationId xmlns:p14="http://schemas.microsoft.com/office/powerpoint/2010/main" val="179734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9DDB0502-4E36-4956-B81C-349723F65BB6}" type="datetimeFigureOut">
              <a:rPr lang="es-ES"/>
              <a:pPr>
                <a:defRPr/>
              </a:pPr>
              <a:t>17/12/2024</a:t>
            </a:fld>
            <a:endParaRPr lang="es-ES" dirty="0"/>
          </a:p>
        </p:txBody>
      </p:sp>
      <p:sp>
        <p:nvSpPr>
          <p:cNvPr id="4" name="4 Marcador de pie de página"/>
          <p:cNvSpPr>
            <a:spLocks noGrp="1"/>
          </p:cNvSpPr>
          <p:nvPr>
            <p:ph type="ftr" sz="quarter" idx="11"/>
          </p:nvPr>
        </p:nvSpPr>
        <p:spPr/>
        <p:txBody>
          <a:bodyPr/>
          <a:lstStyle>
            <a:lvl1pPr>
              <a:defRPr/>
            </a:lvl1pPr>
          </a:lstStyle>
          <a:p>
            <a:pPr>
              <a:defRPr/>
            </a:pPr>
            <a:endParaRPr lang="es-ES" dirty="0"/>
          </a:p>
        </p:txBody>
      </p:sp>
      <p:sp>
        <p:nvSpPr>
          <p:cNvPr id="5" name="5 Marcador de número de diapositiva"/>
          <p:cNvSpPr>
            <a:spLocks noGrp="1"/>
          </p:cNvSpPr>
          <p:nvPr>
            <p:ph type="sldNum" sz="quarter" idx="12"/>
          </p:nvPr>
        </p:nvSpPr>
        <p:spPr/>
        <p:txBody>
          <a:bodyPr/>
          <a:lstStyle>
            <a:lvl1pPr>
              <a:defRPr/>
            </a:lvl1pPr>
          </a:lstStyle>
          <a:p>
            <a:pPr>
              <a:defRPr/>
            </a:pPr>
            <a:fld id="{9B4BFA99-B830-4462-A270-4AFA1BFC36AD}" type="slidenum">
              <a:rPr lang="es-ES"/>
              <a:pPr>
                <a:defRPr/>
              </a:pPr>
              <a:t>‹Nº›</a:t>
            </a:fld>
            <a:endParaRPr lang="es-ES" dirty="0"/>
          </a:p>
        </p:txBody>
      </p:sp>
    </p:spTree>
    <p:extLst>
      <p:ext uri="{BB962C8B-B14F-4D97-AF65-F5344CB8AC3E}">
        <p14:creationId xmlns:p14="http://schemas.microsoft.com/office/powerpoint/2010/main" val="3066991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AB3D00BE-B456-4090-A2BE-4A7C61DBE080}" type="datetimeFigureOut">
              <a:rPr lang="es-ES"/>
              <a:pPr>
                <a:defRPr/>
              </a:pPr>
              <a:t>17/12/2024</a:t>
            </a:fld>
            <a:endParaRPr lang="es-ES" dirty="0"/>
          </a:p>
        </p:txBody>
      </p:sp>
      <p:sp>
        <p:nvSpPr>
          <p:cNvPr id="3" name="4 Marcador de pie de página"/>
          <p:cNvSpPr>
            <a:spLocks noGrp="1"/>
          </p:cNvSpPr>
          <p:nvPr>
            <p:ph type="ftr" sz="quarter" idx="11"/>
          </p:nvPr>
        </p:nvSpPr>
        <p:spPr/>
        <p:txBody>
          <a:bodyPr/>
          <a:lstStyle>
            <a:lvl1pPr>
              <a:defRPr/>
            </a:lvl1pPr>
          </a:lstStyle>
          <a:p>
            <a:pPr>
              <a:defRPr/>
            </a:pPr>
            <a:endParaRPr lang="es-ES" dirty="0"/>
          </a:p>
        </p:txBody>
      </p:sp>
      <p:sp>
        <p:nvSpPr>
          <p:cNvPr id="4" name="5 Marcador de número de diapositiva"/>
          <p:cNvSpPr>
            <a:spLocks noGrp="1"/>
          </p:cNvSpPr>
          <p:nvPr>
            <p:ph type="sldNum" sz="quarter" idx="12"/>
          </p:nvPr>
        </p:nvSpPr>
        <p:spPr/>
        <p:txBody>
          <a:bodyPr/>
          <a:lstStyle>
            <a:lvl1pPr>
              <a:defRPr/>
            </a:lvl1pPr>
          </a:lstStyle>
          <a:p>
            <a:pPr>
              <a:defRPr/>
            </a:pPr>
            <a:fld id="{E45EB779-0CC2-422B-9715-45B3AA989885}" type="slidenum">
              <a:rPr lang="es-ES"/>
              <a:pPr>
                <a:defRPr/>
              </a:pPr>
              <a:t>‹Nº›</a:t>
            </a:fld>
            <a:endParaRPr lang="es-ES" dirty="0"/>
          </a:p>
        </p:txBody>
      </p:sp>
    </p:spTree>
    <p:extLst>
      <p:ext uri="{BB962C8B-B14F-4D97-AF65-F5344CB8AC3E}">
        <p14:creationId xmlns:p14="http://schemas.microsoft.com/office/powerpoint/2010/main" val="3724601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281A0B8-7A2D-4533-9212-4CE61E4AAFE2}" type="datetimeFigureOut">
              <a:rPr lang="es-ES"/>
              <a:pPr>
                <a:defRPr/>
              </a:pPr>
              <a:t>17/12/2024</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dirty="0"/>
          </a:p>
        </p:txBody>
      </p:sp>
      <p:sp>
        <p:nvSpPr>
          <p:cNvPr id="7" name="5 Marcador de número de diapositiva"/>
          <p:cNvSpPr>
            <a:spLocks noGrp="1"/>
          </p:cNvSpPr>
          <p:nvPr>
            <p:ph type="sldNum" sz="quarter" idx="12"/>
          </p:nvPr>
        </p:nvSpPr>
        <p:spPr/>
        <p:txBody>
          <a:bodyPr/>
          <a:lstStyle>
            <a:lvl1pPr>
              <a:defRPr/>
            </a:lvl1pPr>
          </a:lstStyle>
          <a:p>
            <a:pPr>
              <a:defRPr/>
            </a:pPr>
            <a:fld id="{66BAE559-49A0-4DB0-B833-900B489F0C29}" type="slidenum">
              <a:rPr lang="es-ES"/>
              <a:pPr>
                <a:defRPr/>
              </a:pPr>
              <a:t>‹Nº›</a:t>
            </a:fld>
            <a:endParaRPr lang="es-ES" dirty="0"/>
          </a:p>
        </p:txBody>
      </p:sp>
    </p:spTree>
    <p:extLst>
      <p:ext uri="{BB962C8B-B14F-4D97-AF65-F5344CB8AC3E}">
        <p14:creationId xmlns:p14="http://schemas.microsoft.com/office/powerpoint/2010/main" val="1789971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7484D062-7654-40BA-9544-88A29A776959}" type="datetimeFigureOut">
              <a:rPr lang="es-ES"/>
              <a:pPr>
                <a:defRPr/>
              </a:pPr>
              <a:t>17/12/2024</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dirty="0"/>
          </a:p>
        </p:txBody>
      </p:sp>
      <p:sp>
        <p:nvSpPr>
          <p:cNvPr id="7" name="5 Marcador de número de diapositiva"/>
          <p:cNvSpPr>
            <a:spLocks noGrp="1"/>
          </p:cNvSpPr>
          <p:nvPr>
            <p:ph type="sldNum" sz="quarter" idx="12"/>
          </p:nvPr>
        </p:nvSpPr>
        <p:spPr/>
        <p:txBody>
          <a:bodyPr/>
          <a:lstStyle>
            <a:lvl1pPr>
              <a:defRPr/>
            </a:lvl1pPr>
          </a:lstStyle>
          <a:p>
            <a:pPr>
              <a:defRPr/>
            </a:pPr>
            <a:fld id="{3DA3B663-AE35-452E-9FA2-9D4B22E8AD4B}" type="slidenum">
              <a:rPr lang="es-ES"/>
              <a:pPr>
                <a:defRPr/>
              </a:pPr>
              <a:t>‹Nº›</a:t>
            </a:fld>
            <a:endParaRPr lang="es-ES" dirty="0"/>
          </a:p>
        </p:txBody>
      </p:sp>
    </p:spTree>
    <p:extLst>
      <p:ext uri="{BB962C8B-B14F-4D97-AF65-F5344CB8AC3E}">
        <p14:creationId xmlns:p14="http://schemas.microsoft.com/office/powerpoint/2010/main" val="718564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4405E2C-1151-45F4-BF3F-B4CF45FD5211}" type="datetimeFigureOut">
              <a:rPr lang="es-ES"/>
              <a:pPr>
                <a:defRPr/>
              </a:pPr>
              <a:t>17/12/2024</a:t>
            </a:fld>
            <a:endParaRPr lang="es-ES" dirty="0"/>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dirty="0"/>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380F14F-9483-4E2C-BBC2-DB8A6A7C7348}" type="slidenum">
              <a:rPr lang="es-ES"/>
              <a:pPr>
                <a:defRPr/>
              </a:pPr>
              <a:t>‹Nº›</a:t>
            </a:fld>
            <a:endParaRPr lang="es-ES" dirty="0"/>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1991544" y="3235590"/>
            <a:ext cx="7920880" cy="1200329"/>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spcBef>
                <a:spcPts val="0"/>
              </a:spcBef>
              <a:spcAft>
                <a:spcPts val="0"/>
              </a:spcAft>
            </a:pPr>
            <a:r>
              <a:rPr lang="es-ES" sz="3600" b="1" dirty="0">
                <a:solidFill>
                  <a:srgbClr val="7F7F7F"/>
                </a:solidFill>
              </a:rPr>
              <a:t>ACTUACIONES EN MATERIA </a:t>
            </a:r>
          </a:p>
          <a:p>
            <a:pPr algn="ctr">
              <a:spcBef>
                <a:spcPts val="0"/>
              </a:spcBef>
              <a:spcAft>
                <a:spcPts val="0"/>
              </a:spcAft>
            </a:pPr>
            <a:r>
              <a:rPr lang="es-ES" sz="3600" b="1" dirty="0">
                <a:solidFill>
                  <a:srgbClr val="7F7F7F"/>
                </a:solidFill>
              </a:rPr>
              <a:t>DE INFRAESTRUCTURAS </a:t>
            </a:r>
            <a:endParaRPr lang="es-ES" sz="3600" b="1" dirty="0">
              <a:solidFill>
                <a:srgbClr val="7F7F7F"/>
              </a:solidFill>
              <a:sym typeface="Arial"/>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5860" y="591466"/>
            <a:ext cx="2232248" cy="2632143"/>
          </a:xfrm>
          <a:prstGeom prst="rect">
            <a:avLst/>
          </a:prstGeom>
        </p:spPr>
      </p:pic>
    </p:spTree>
    <p:extLst>
      <p:ext uri="{BB962C8B-B14F-4D97-AF65-F5344CB8AC3E}">
        <p14:creationId xmlns:p14="http://schemas.microsoft.com/office/powerpoint/2010/main" val="4224709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1800" dirty="0">
                <a:latin typeface="+mn-lt"/>
              </a:rPr>
              <a:t>CAMPUS DE ELCHE</a:t>
            </a:r>
            <a:br>
              <a:rPr lang="es-ES" sz="1800" dirty="0"/>
            </a:br>
            <a:br>
              <a:rPr lang="es-ES" sz="1800" dirty="0"/>
            </a:br>
            <a:endParaRPr lang="es-ES" sz="900" dirty="0"/>
          </a:p>
        </p:txBody>
      </p:sp>
      <p:sp>
        <p:nvSpPr>
          <p:cNvPr id="3" name="Marcador de contenido 2"/>
          <p:cNvSpPr>
            <a:spLocks noGrp="1"/>
          </p:cNvSpPr>
          <p:nvPr>
            <p:ph idx="1"/>
          </p:nvPr>
        </p:nvSpPr>
        <p:spPr>
          <a:xfrm>
            <a:off x="2344180" y="992015"/>
            <a:ext cx="7380312" cy="1276648"/>
          </a:xfrm>
        </p:spPr>
        <p:txBody>
          <a:bodyPr>
            <a:normAutofit/>
          </a:bodyPr>
          <a:lstStyle/>
          <a:p>
            <a:pPr marL="0" indent="0" algn="ctr">
              <a:buNone/>
            </a:pPr>
            <a:r>
              <a:rPr lang="es-ES" sz="1800" dirty="0"/>
              <a:t>Edificio Departamental- Valverde</a:t>
            </a:r>
          </a:p>
          <a:p>
            <a:pPr algn="ctr">
              <a:buFont typeface="Wingdings" panose="05000000000000000000" pitchFamily="2" charset="2"/>
              <a:buChar char="Ø"/>
            </a:pPr>
            <a:r>
              <a:rPr lang="es-ES" sz="1600" dirty="0"/>
              <a:t>Destinado a despachos y laboratorios de la EPSE </a:t>
            </a:r>
          </a:p>
          <a:p>
            <a:endParaRPr lang="es-ES" dirty="0"/>
          </a:p>
        </p:txBody>
      </p:sp>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8" y="274638"/>
            <a:ext cx="1224136" cy="1443432"/>
          </a:xfrm>
          <a:prstGeom prst="rect">
            <a:avLst/>
          </a:prstGeom>
        </p:spPr>
      </p:pic>
      <p:pic>
        <p:nvPicPr>
          <p:cNvPr id="5" name="Imagen 4">
            <a:extLst>
              <a:ext uri="{FF2B5EF4-FFF2-40B4-BE49-F238E27FC236}">
                <a16:creationId xmlns:a16="http://schemas.microsoft.com/office/drawing/2014/main" id="{49C3CD85-41E6-4035-8D6E-3298C11082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450" t="15966" r="550" b="348"/>
          <a:stretch/>
        </p:blipFill>
        <p:spPr>
          <a:xfrm>
            <a:off x="1271464" y="1900296"/>
            <a:ext cx="9360000" cy="4889885"/>
          </a:xfrm>
          <a:prstGeom prst="rect">
            <a:avLst/>
          </a:prstGeom>
        </p:spPr>
      </p:pic>
    </p:spTree>
    <p:extLst>
      <p:ext uri="{BB962C8B-B14F-4D97-AF65-F5344CB8AC3E}">
        <p14:creationId xmlns:p14="http://schemas.microsoft.com/office/powerpoint/2010/main" val="28820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1800" dirty="0">
                <a:latin typeface="+mn-lt"/>
              </a:rPr>
              <a:t>CAMPUS DE ELCHE</a:t>
            </a:r>
            <a:br>
              <a:rPr lang="es-ES" sz="1800" dirty="0"/>
            </a:br>
            <a:br>
              <a:rPr lang="es-ES" sz="1800" dirty="0"/>
            </a:br>
            <a:endParaRPr lang="es-ES" sz="900" dirty="0"/>
          </a:p>
        </p:txBody>
      </p:sp>
      <p:sp>
        <p:nvSpPr>
          <p:cNvPr id="3" name="Marcador de contenido 2"/>
          <p:cNvSpPr>
            <a:spLocks noGrp="1"/>
          </p:cNvSpPr>
          <p:nvPr>
            <p:ph idx="1"/>
          </p:nvPr>
        </p:nvSpPr>
        <p:spPr>
          <a:xfrm>
            <a:off x="1775520" y="938167"/>
            <a:ext cx="9361040" cy="1143000"/>
          </a:xfrm>
        </p:spPr>
        <p:txBody>
          <a:bodyPr>
            <a:normAutofit fontScale="70000" lnSpcReduction="20000"/>
          </a:bodyPr>
          <a:lstStyle/>
          <a:p>
            <a:pPr marL="0" indent="0">
              <a:buNone/>
            </a:pPr>
            <a:r>
              <a:rPr lang="es-ES" sz="1800" dirty="0"/>
              <a:t>	</a:t>
            </a:r>
            <a:r>
              <a:rPr lang="es-ES" sz="2600" dirty="0"/>
              <a:t>Nuevo urbanización del entorno del  Departamental-Valverde + Ajardinamiento de los 	patios interiores</a:t>
            </a:r>
          </a:p>
          <a:p>
            <a:pPr lvl="2">
              <a:buFont typeface="Wingdings" panose="05000000000000000000" pitchFamily="2" charset="2"/>
              <a:buChar char="Ø"/>
            </a:pPr>
            <a:r>
              <a:rPr lang="es-ES" sz="2600" dirty="0"/>
              <a:t>Presupuesto aprobado 835.000 €.</a:t>
            </a:r>
          </a:p>
          <a:p>
            <a:pPr lvl="2">
              <a:buFont typeface="Wingdings" panose="05000000000000000000" pitchFamily="2" charset="2"/>
              <a:buChar char="Ø"/>
            </a:pPr>
            <a:r>
              <a:rPr lang="es-ES" sz="2600" dirty="0"/>
              <a:t>En fase de adjudicación de obras (2 expedientes)</a:t>
            </a:r>
          </a:p>
        </p:txBody>
      </p:sp>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36" y="305971"/>
            <a:ext cx="1224136" cy="1443432"/>
          </a:xfrm>
          <a:prstGeom prst="rect">
            <a:avLst/>
          </a:prstGeom>
        </p:spPr>
      </p:pic>
      <p:pic>
        <p:nvPicPr>
          <p:cNvPr id="6" name="Imagen 5">
            <a:extLst>
              <a:ext uri="{FF2B5EF4-FFF2-40B4-BE49-F238E27FC236}">
                <a16:creationId xmlns:a16="http://schemas.microsoft.com/office/drawing/2014/main" id="{A5F382C5-2388-4F91-B70B-16B6ABE32E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925" t="9893" r="35038" b="43316"/>
          <a:stretch/>
        </p:blipFill>
        <p:spPr>
          <a:xfrm>
            <a:off x="2639616" y="2047982"/>
            <a:ext cx="6840000" cy="4709508"/>
          </a:xfrm>
          <a:prstGeom prst="rect">
            <a:avLst/>
          </a:prstGeom>
        </p:spPr>
      </p:pic>
    </p:spTree>
    <p:extLst>
      <p:ext uri="{BB962C8B-B14F-4D97-AF65-F5344CB8AC3E}">
        <p14:creationId xmlns:p14="http://schemas.microsoft.com/office/powerpoint/2010/main" val="357903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D24BE13-AF90-49CA-BAAE-3C9618B091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95" t="44672" r="26969" b="9652"/>
          <a:stretch/>
        </p:blipFill>
        <p:spPr>
          <a:xfrm>
            <a:off x="2316000" y="2098286"/>
            <a:ext cx="7560000" cy="4492175"/>
          </a:xfrm>
          <a:prstGeom prst="rect">
            <a:avLst/>
          </a:prstGeom>
        </p:spPr>
      </p:pic>
      <p:sp>
        <p:nvSpPr>
          <p:cNvPr id="2" name="Título 1"/>
          <p:cNvSpPr>
            <a:spLocks noGrp="1"/>
          </p:cNvSpPr>
          <p:nvPr>
            <p:ph type="title"/>
          </p:nvPr>
        </p:nvSpPr>
        <p:spPr/>
        <p:txBody>
          <a:bodyPr>
            <a:normAutofit/>
          </a:bodyPr>
          <a:lstStyle/>
          <a:p>
            <a:r>
              <a:rPr lang="es-ES" sz="1800" dirty="0">
                <a:latin typeface="+mn-lt"/>
              </a:rPr>
              <a:t>CAMPUS DE ELCHE</a:t>
            </a:r>
            <a:br>
              <a:rPr lang="es-ES" sz="1800" dirty="0"/>
            </a:br>
            <a:br>
              <a:rPr lang="es-ES" sz="1800" dirty="0"/>
            </a:br>
            <a:endParaRPr lang="es-ES" sz="900" dirty="0"/>
          </a:p>
        </p:txBody>
      </p:sp>
      <p:sp>
        <p:nvSpPr>
          <p:cNvPr id="3" name="Marcador de contenido 2"/>
          <p:cNvSpPr>
            <a:spLocks noGrp="1"/>
          </p:cNvSpPr>
          <p:nvPr>
            <p:ph idx="1"/>
          </p:nvPr>
        </p:nvSpPr>
        <p:spPr>
          <a:xfrm>
            <a:off x="1703512" y="993577"/>
            <a:ext cx="8064896" cy="772592"/>
          </a:xfrm>
        </p:spPr>
        <p:txBody>
          <a:bodyPr>
            <a:noAutofit/>
          </a:bodyPr>
          <a:lstStyle/>
          <a:p>
            <a:pPr marL="0" indent="0">
              <a:buNone/>
            </a:pPr>
            <a:r>
              <a:rPr lang="es-ES" sz="1600" dirty="0"/>
              <a:t>	Nuevo zona de aparcamientos 3,9 junto edificio  Departamental-Valverde</a:t>
            </a:r>
          </a:p>
          <a:p>
            <a:pPr lvl="2">
              <a:buFont typeface="Wingdings" panose="05000000000000000000" pitchFamily="2" charset="2"/>
              <a:buChar char="Ø"/>
            </a:pPr>
            <a:r>
              <a:rPr lang="es-ES" sz="1600" dirty="0"/>
              <a:t>Presupuesto aprobado 795.000 €.</a:t>
            </a:r>
          </a:p>
          <a:p>
            <a:pPr lvl="2">
              <a:buFont typeface="Wingdings" panose="05000000000000000000" pitchFamily="2" charset="2"/>
              <a:buChar char="Ø"/>
            </a:pPr>
            <a:r>
              <a:rPr lang="es-ES" sz="1600" dirty="0"/>
              <a:t>En fase de licitación de obras </a:t>
            </a:r>
          </a:p>
        </p:txBody>
      </p:sp>
      <p:pic>
        <p:nvPicPr>
          <p:cNvPr id="27" name="Imagen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344" y="211714"/>
            <a:ext cx="1224136" cy="1443432"/>
          </a:xfrm>
          <a:prstGeom prst="rect">
            <a:avLst/>
          </a:prstGeom>
        </p:spPr>
      </p:pic>
      <p:sp>
        <p:nvSpPr>
          <p:cNvPr id="10" name="Rectángulo 9">
            <a:extLst>
              <a:ext uri="{FF2B5EF4-FFF2-40B4-BE49-F238E27FC236}">
                <a16:creationId xmlns:a16="http://schemas.microsoft.com/office/drawing/2014/main" id="{766C13CB-0AA8-4E71-BB78-58FE67B92763}"/>
              </a:ext>
            </a:extLst>
          </p:cNvPr>
          <p:cNvSpPr/>
          <p:nvPr/>
        </p:nvSpPr>
        <p:spPr>
          <a:xfrm>
            <a:off x="6096000" y="3732927"/>
            <a:ext cx="2519560" cy="738664"/>
          </a:xfrm>
          <a:prstGeom prst="rect">
            <a:avLst/>
          </a:prstGeom>
        </p:spPr>
        <p:txBody>
          <a:bodyPr wrap="square">
            <a:spAutoFit/>
          </a:bodyPr>
          <a:lstStyle/>
          <a:p>
            <a:pPr lvl="1"/>
            <a:r>
              <a:rPr lang="es-ES" sz="1400" dirty="0"/>
              <a:t>169 nuevas plazas de aparcamiento y 4.566 m2 de superficie</a:t>
            </a:r>
          </a:p>
        </p:txBody>
      </p:sp>
    </p:spTree>
    <p:extLst>
      <p:ext uri="{BB962C8B-B14F-4D97-AF65-F5344CB8AC3E}">
        <p14:creationId xmlns:p14="http://schemas.microsoft.com/office/powerpoint/2010/main" val="3424222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10A0CB1-8AF2-4D30-85B0-0825EC70D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25206"/>
            <a:ext cx="9144000" cy="5168706"/>
          </a:xfrm>
          <a:prstGeom prst="rect">
            <a:avLst/>
          </a:prstGeom>
        </p:spPr>
      </p:pic>
      <p:sp>
        <p:nvSpPr>
          <p:cNvPr id="2" name="Rectángulo 1"/>
          <p:cNvSpPr/>
          <p:nvPr/>
        </p:nvSpPr>
        <p:spPr>
          <a:xfrm>
            <a:off x="5072710" y="620688"/>
            <a:ext cx="2198038" cy="338554"/>
          </a:xfrm>
          <a:prstGeom prst="rect">
            <a:avLst/>
          </a:prstGeom>
        </p:spPr>
        <p:txBody>
          <a:bodyPr wrap="none">
            <a:spAutoFit/>
          </a:bodyPr>
          <a:lstStyle/>
          <a:p>
            <a:pPr algn="ctr"/>
            <a:r>
              <a:rPr lang="es-ES" sz="1600" dirty="0"/>
              <a:t>CAMPUS DE ELCHE </a:t>
            </a:r>
          </a:p>
        </p:txBody>
      </p:sp>
      <p:sp>
        <p:nvSpPr>
          <p:cNvPr id="4" name="Rectángulo 3"/>
          <p:cNvSpPr/>
          <p:nvPr/>
        </p:nvSpPr>
        <p:spPr>
          <a:xfrm>
            <a:off x="1991544" y="1630551"/>
            <a:ext cx="4733764" cy="923330"/>
          </a:xfrm>
          <a:prstGeom prst="rect">
            <a:avLst/>
          </a:prstGeom>
        </p:spPr>
        <p:txBody>
          <a:bodyPr wrap="square">
            <a:spAutoFit/>
          </a:bodyPr>
          <a:lstStyle/>
          <a:p>
            <a:pPr algn="just"/>
            <a:r>
              <a:rPr lang="es-ES" sz="2200" dirty="0">
                <a:solidFill>
                  <a:schemeClr val="bg1"/>
                </a:solidFill>
              </a:rPr>
              <a:t>Nuevo aulario “Perleta</a:t>
            </a:r>
            <a:r>
              <a:rPr lang="es-ES" sz="2200" dirty="0"/>
              <a:t>”</a:t>
            </a:r>
          </a:p>
          <a:p>
            <a:pPr lvl="1">
              <a:buFont typeface="Wingdings" panose="05000000000000000000" pitchFamily="2" charset="2"/>
              <a:buChar char="Ø"/>
            </a:pPr>
            <a:r>
              <a:rPr lang="es-ES" sz="1600" dirty="0">
                <a:solidFill>
                  <a:schemeClr val="bg1"/>
                </a:solidFill>
              </a:rPr>
              <a:t>Presupuesto aprobado 9 M €.</a:t>
            </a:r>
          </a:p>
          <a:p>
            <a:pPr lvl="1">
              <a:buFont typeface="Wingdings" panose="05000000000000000000" pitchFamily="2" charset="2"/>
              <a:buChar char="Ø"/>
            </a:pPr>
            <a:r>
              <a:rPr lang="es-ES" sz="1600" dirty="0">
                <a:solidFill>
                  <a:schemeClr val="bg1"/>
                </a:solidFill>
              </a:rPr>
              <a:t>Superficie estimada mod. 4.800 m2</a:t>
            </a:r>
            <a:r>
              <a:rPr lang="es-ES" sz="1600" dirty="0"/>
              <a:t>.</a:t>
            </a:r>
          </a:p>
        </p:txBody>
      </p:sp>
      <p:sp>
        <p:nvSpPr>
          <p:cNvPr id="7" name="Rectángulo 6"/>
          <p:cNvSpPr/>
          <p:nvPr/>
        </p:nvSpPr>
        <p:spPr>
          <a:xfrm>
            <a:off x="5735960" y="1987402"/>
            <a:ext cx="4248472" cy="338554"/>
          </a:xfrm>
          <a:prstGeom prst="rect">
            <a:avLst/>
          </a:prstGeom>
        </p:spPr>
        <p:txBody>
          <a:bodyPr wrap="square">
            <a:spAutoFit/>
          </a:bodyPr>
          <a:lstStyle/>
          <a:p>
            <a:pPr lvl="1">
              <a:buFont typeface="Wingdings" panose="05000000000000000000" pitchFamily="2" charset="2"/>
              <a:buChar char="Ø"/>
            </a:pPr>
            <a:r>
              <a:rPr lang="es-ES" sz="1600" dirty="0">
                <a:solidFill>
                  <a:schemeClr val="bg1"/>
                </a:solidFill>
              </a:rPr>
              <a:t>Obras iniciadas en abril 2024</a:t>
            </a:r>
          </a:p>
        </p:txBody>
      </p:sp>
      <p:pic>
        <p:nvPicPr>
          <p:cNvPr id="9" name="Imagen 8">
            <a:extLst>
              <a:ext uri="{FF2B5EF4-FFF2-40B4-BE49-F238E27FC236}">
                <a16:creationId xmlns:a16="http://schemas.microsoft.com/office/drawing/2014/main" id="{30F0AEB0-D51B-4757-B833-F4504A8D23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864" y="288428"/>
            <a:ext cx="1224136" cy="1443432"/>
          </a:xfrm>
          <a:prstGeom prst="rect">
            <a:avLst/>
          </a:prstGeom>
        </p:spPr>
      </p:pic>
    </p:spTree>
    <p:extLst>
      <p:ext uri="{BB962C8B-B14F-4D97-AF65-F5344CB8AC3E}">
        <p14:creationId xmlns:p14="http://schemas.microsoft.com/office/powerpoint/2010/main" val="3713701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94A49B8-04B0-4C43-8DF4-E27ABA4964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83" t="-1403" r="10707" b="14738"/>
          <a:stretch/>
        </p:blipFill>
        <p:spPr>
          <a:xfrm>
            <a:off x="658888" y="1891009"/>
            <a:ext cx="5760640" cy="4679920"/>
          </a:xfrm>
          <a:prstGeom prst="rect">
            <a:avLst/>
          </a:prstGeom>
        </p:spPr>
      </p:pic>
      <p:sp>
        <p:nvSpPr>
          <p:cNvPr id="2" name="Rectángulo 1"/>
          <p:cNvSpPr/>
          <p:nvPr/>
        </p:nvSpPr>
        <p:spPr>
          <a:xfrm>
            <a:off x="4944471" y="620688"/>
            <a:ext cx="2454519" cy="369332"/>
          </a:xfrm>
          <a:prstGeom prst="rect">
            <a:avLst/>
          </a:prstGeom>
        </p:spPr>
        <p:txBody>
          <a:bodyPr wrap="none">
            <a:spAutoFit/>
          </a:bodyPr>
          <a:lstStyle/>
          <a:p>
            <a:pPr algn="ctr"/>
            <a:r>
              <a:rPr lang="es-ES" dirty="0"/>
              <a:t>CAMPUS DE ELCHE </a:t>
            </a:r>
          </a:p>
        </p:txBody>
      </p:sp>
      <p:sp>
        <p:nvSpPr>
          <p:cNvPr id="4" name="Rectángulo 3"/>
          <p:cNvSpPr/>
          <p:nvPr/>
        </p:nvSpPr>
        <p:spPr>
          <a:xfrm>
            <a:off x="3071664" y="1048998"/>
            <a:ext cx="3024336" cy="615553"/>
          </a:xfrm>
          <a:prstGeom prst="rect">
            <a:avLst/>
          </a:prstGeom>
        </p:spPr>
        <p:txBody>
          <a:bodyPr wrap="square">
            <a:spAutoFit/>
          </a:bodyPr>
          <a:lstStyle/>
          <a:p>
            <a:pPr algn="just"/>
            <a:r>
              <a:rPr lang="es-ES" dirty="0"/>
              <a:t>Nuevo aulario “Perleta”:</a:t>
            </a:r>
          </a:p>
          <a:p>
            <a:pPr lvl="1" algn="just">
              <a:buFont typeface="Wingdings" panose="05000000000000000000" pitchFamily="2" charset="2"/>
              <a:buChar char="Ø"/>
            </a:pPr>
            <a:r>
              <a:rPr lang="es-ES" sz="1600" dirty="0"/>
              <a:t>En fase de estructura </a:t>
            </a:r>
          </a:p>
        </p:txBody>
      </p:sp>
      <p:pic>
        <p:nvPicPr>
          <p:cNvPr id="7" name="Imagen 6">
            <a:extLst>
              <a:ext uri="{FF2B5EF4-FFF2-40B4-BE49-F238E27FC236}">
                <a16:creationId xmlns:a16="http://schemas.microsoft.com/office/drawing/2014/main" id="{21C5A7C4-A6A8-408E-8603-EC87197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96" r="16498"/>
          <a:stretch/>
        </p:blipFill>
        <p:spPr>
          <a:xfrm>
            <a:off x="6419528" y="1177419"/>
            <a:ext cx="4248472" cy="5400000"/>
          </a:xfrm>
          <a:prstGeom prst="rect">
            <a:avLst/>
          </a:prstGeom>
        </p:spPr>
      </p:pic>
      <p:pic>
        <p:nvPicPr>
          <p:cNvPr id="9" name="Imagen 8">
            <a:extLst>
              <a:ext uri="{FF2B5EF4-FFF2-40B4-BE49-F238E27FC236}">
                <a16:creationId xmlns:a16="http://schemas.microsoft.com/office/drawing/2014/main" id="{0A78F0F4-34C5-4A53-8876-F7903F2C5F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44" y="337593"/>
            <a:ext cx="1224136" cy="1443432"/>
          </a:xfrm>
          <a:prstGeom prst="rect">
            <a:avLst/>
          </a:prstGeom>
        </p:spPr>
      </p:pic>
    </p:spTree>
    <p:extLst>
      <p:ext uri="{BB962C8B-B14F-4D97-AF65-F5344CB8AC3E}">
        <p14:creationId xmlns:p14="http://schemas.microsoft.com/office/powerpoint/2010/main" val="3544613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836" y="274638"/>
            <a:ext cx="1224136" cy="1443432"/>
          </a:xfrm>
          <a:prstGeom prst="rect">
            <a:avLst/>
          </a:prstGeom>
        </p:spPr>
      </p:pic>
      <p:sp>
        <p:nvSpPr>
          <p:cNvPr id="2" name="Título 1"/>
          <p:cNvSpPr>
            <a:spLocks noGrp="1"/>
          </p:cNvSpPr>
          <p:nvPr>
            <p:ph type="title"/>
          </p:nvPr>
        </p:nvSpPr>
        <p:spPr>
          <a:xfrm>
            <a:off x="1981200" y="274638"/>
            <a:ext cx="8229600" cy="778098"/>
          </a:xfrm>
        </p:spPr>
        <p:txBody>
          <a:bodyPr/>
          <a:lstStyle/>
          <a:p>
            <a:r>
              <a:rPr lang="es-ES" sz="1800" dirty="0">
                <a:latin typeface="+mn-lt"/>
              </a:rPr>
              <a:t>CAMPUS DE DESAMPARADOS</a:t>
            </a:r>
            <a:br>
              <a:rPr lang="es-ES" sz="1800" dirty="0"/>
            </a:br>
            <a:br>
              <a:rPr lang="es-ES" sz="1800" dirty="0"/>
            </a:br>
            <a:br>
              <a:rPr lang="es-ES" sz="1500" dirty="0"/>
            </a:br>
            <a:endParaRPr lang="es-ES" sz="900" dirty="0"/>
          </a:p>
        </p:txBody>
      </p:sp>
      <p:sp>
        <p:nvSpPr>
          <p:cNvPr id="3" name="Marcador de contenido 2"/>
          <p:cNvSpPr>
            <a:spLocks noGrp="1"/>
          </p:cNvSpPr>
          <p:nvPr>
            <p:ph idx="1"/>
          </p:nvPr>
        </p:nvSpPr>
        <p:spPr>
          <a:xfrm>
            <a:off x="2999656" y="621088"/>
            <a:ext cx="7211144" cy="1393390"/>
          </a:xfrm>
        </p:spPr>
        <p:txBody>
          <a:bodyPr>
            <a:normAutofit lnSpcReduction="10000"/>
          </a:bodyPr>
          <a:lstStyle/>
          <a:p>
            <a:pPr marL="0" indent="0" algn="just">
              <a:buNone/>
            </a:pPr>
            <a:r>
              <a:rPr lang="es-ES" sz="1700" dirty="0"/>
              <a:t>Obras de reforma integral del edificio de la NORIA 3 para adecuar sus espacios a las necesidades del Instituto de Investigación e Innovación Agroalimentaria y Agroambiental (CIAGRO)</a:t>
            </a:r>
          </a:p>
          <a:p>
            <a:pPr algn="just">
              <a:buFont typeface="Wingdings" panose="05000000000000000000" pitchFamily="2" charset="2"/>
              <a:buChar char="Ø"/>
            </a:pPr>
            <a:r>
              <a:rPr lang="es-ES" sz="1600" dirty="0"/>
              <a:t>Presupuesto estimado 500.000 €</a:t>
            </a:r>
          </a:p>
          <a:p>
            <a:pPr algn="just">
              <a:buFont typeface="Wingdings" panose="05000000000000000000" pitchFamily="2" charset="2"/>
              <a:buChar char="Ø"/>
            </a:pPr>
            <a:r>
              <a:rPr lang="es-ES" sz="1600" dirty="0"/>
              <a:t>En fase de redacción del programa de necesidades</a:t>
            </a:r>
          </a:p>
          <a:p>
            <a:pPr lvl="2">
              <a:buFont typeface="Wingdings" panose="05000000000000000000" pitchFamily="2" charset="2"/>
              <a:buChar char="Ø"/>
            </a:pPr>
            <a:endParaRPr lang="es-ES" sz="1800" dirty="0"/>
          </a:p>
          <a:p>
            <a:pPr marL="342900" lvl="2" indent="-342900" algn="just"/>
            <a:endParaRPr lang="es-ES" sz="2200" dirty="0"/>
          </a:p>
          <a:p>
            <a:pPr marL="914400" lvl="2" indent="0">
              <a:buNone/>
            </a:pPr>
            <a:endParaRPr lang="es-ES" sz="1800" dirty="0"/>
          </a:p>
          <a:p>
            <a:endParaRPr lang="es-ES" dirty="0"/>
          </a:p>
        </p:txBody>
      </p:sp>
      <p:pic>
        <p:nvPicPr>
          <p:cNvPr id="5" name="Imagen 4">
            <a:extLst>
              <a:ext uri="{FF2B5EF4-FFF2-40B4-BE49-F238E27FC236}">
                <a16:creationId xmlns:a16="http://schemas.microsoft.com/office/drawing/2014/main" id="{B9BFFB6A-8861-441B-856A-590F353A97B3}"/>
              </a:ext>
            </a:extLst>
          </p:cNvPr>
          <p:cNvPicPr>
            <a:picLocks noChangeAspect="1"/>
          </p:cNvPicPr>
          <p:nvPr/>
        </p:nvPicPr>
        <p:blipFill rotWithShape="1">
          <a:blip r:embed="rId4"/>
          <a:srcRect l="57291" t="13601" r="2750" b="5200"/>
          <a:stretch/>
        </p:blipFill>
        <p:spPr>
          <a:xfrm>
            <a:off x="2136000" y="2014478"/>
            <a:ext cx="8280000" cy="4732143"/>
          </a:xfrm>
          <a:prstGeom prst="rect">
            <a:avLst/>
          </a:prstGeom>
        </p:spPr>
      </p:pic>
    </p:spTree>
    <p:extLst>
      <p:ext uri="{BB962C8B-B14F-4D97-AF65-F5344CB8AC3E}">
        <p14:creationId xmlns:p14="http://schemas.microsoft.com/office/powerpoint/2010/main" val="1198658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D51BB1E-BBF9-413C-8C39-6C14D26EC4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6" t="7875" r="13776" b="21042"/>
          <a:stretch/>
        </p:blipFill>
        <p:spPr>
          <a:xfrm>
            <a:off x="2423592" y="2033045"/>
            <a:ext cx="7560000" cy="4824955"/>
          </a:xfrm>
          <a:prstGeom prst="rect">
            <a:avLst/>
          </a:prstGeom>
        </p:spPr>
      </p:pic>
      <p:pic>
        <p:nvPicPr>
          <p:cNvPr id="27" name="Imagen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864" y="331020"/>
            <a:ext cx="1224136" cy="1443432"/>
          </a:xfrm>
          <a:prstGeom prst="rect">
            <a:avLst/>
          </a:prstGeom>
        </p:spPr>
      </p:pic>
      <p:sp>
        <p:nvSpPr>
          <p:cNvPr id="2" name="Título 1"/>
          <p:cNvSpPr>
            <a:spLocks noGrp="1"/>
          </p:cNvSpPr>
          <p:nvPr>
            <p:ph type="title"/>
          </p:nvPr>
        </p:nvSpPr>
        <p:spPr>
          <a:xfrm>
            <a:off x="1981200" y="274638"/>
            <a:ext cx="8229600" cy="778098"/>
          </a:xfrm>
        </p:spPr>
        <p:txBody>
          <a:bodyPr/>
          <a:lstStyle/>
          <a:p>
            <a:r>
              <a:rPr lang="es-ES" sz="1800" dirty="0">
                <a:latin typeface="+mn-lt"/>
              </a:rPr>
              <a:t>CAMPUS DE DESAMPARADOS</a:t>
            </a:r>
            <a:br>
              <a:rPr lang="es-ES" sz="1800" dirty="0"/>
            </a:br>
            <a:br>
              <a:rPr lang="es-ES" sz="1800" dirty="0"/>
            </a:br>
            <a:br>
              <a:rPr lang="es-ES" sz="1500" dirty="0"/>
            </a:br>
            <a:endParaRPr lang="es-ES" sz="900" dirty="0"/>
          </a:p>
        </p:txBody>
      </p:sp>
      <p:sp>
        <p:nvSpPr>
          <p:cNvPr id="3" name="Marcador de contenido 2"/>
          <p:cNvSpPr>
            <a:spLocks noGrp="1"/>
          </p:cNvSpPr>
          <p:nvPr>
            <p:ph idx="1"/>
          </p:nvPr>
        </p:nvSpPr>
        <p:spPr>
          <a:xfrm>
            <a:off x="3287688" y="621088"/>
            <a:ext cx="6923112" cy="1393390"/>
          </a:xfrm>
        </p:spPr>
        <p:txBody>
          <a:bodyPr>
            <a:normAutofit lnSpcReduction="10000"/>
          </a:bodyPr>
          <a:lstStyle/>
          <a:p>
            <a:pPr marL="0" indent="0" algn="just">
              <a:buNone/>
            </a:pPr>
            <a:r>
              <a:rPr lang="es-ES" sz="1700" dirty="0">
                <a:latin typeface="Source Sans Pro" panose="020B0503030403020204" pitchFamily="34" charset="0"/>
              </a:rPr>
              <a:t>Obras de reparación, adecuación y mejora de la accesibilidad de la Urbanización de la sede de Desamparados</a:t>
            </a:r>
          </a:p>
          <a:p>
            <a:pPr algn="just">
              <a:buFont typeface="Wingdings" panose="05000000000000000000" pitchFamily="2" charset="2"/>
              <a:buChar char="Ø"/>
            </a:pPr>
            <a:r>
              <a:rPr lang="es-ES" sz="1600" dirty="0"/>
              <a:t>Importe de las obras: 135.000 €</a:t>
            </a:r>
          </a:p>
          <a:p>
            <a:pPr algn="just">
              <a:buFont typeface="Wingdings" panose="05000000000000000000" pitchFamily="2" charset="2"/>
              <a:buChar char="Ø"/>
            </a:pPr>
            <a:r>
              <a:rPr lang="es-ES" sz="1600" dirty="0"/>
              <a:t>En fase de adjudicación</a:t>
            </a:r>
          </a:p>
          <a:p>
            <a:pPr algn="just">
              <a:buFont typeface="Wingdings" panose="05000000000000000000" pitchFamily="2" charset="2"/>
              <a:buChar char="Ø"/>
            </a:pPr>
            <a:r>
              <a:rPr lang="es-ES" sz="1600" dirty="0"/>
              <a:t>Mejora de accesibilidad a la plaza y zona de aparcamiento junto CEGECA</a:t>
            </a:r>
          </a:p>
          <a:p>
            <a:pPr lvl="2">
              <a:buFont typeface="Wingdings" panose="05000000000000000000" pitchFamily="2" charset="2"/>
              <a:buChar char="Ø"/>
            </a:pPr>
            <a:endParaRPr lang="es-ES" sz="1800" dirty="0"/>
          </a:p>
          <a:p>
            <a:pPr marL="342900" lvl="2" indent="-342900" algn="just"/>
            <a:endParaRPr lang="es-ES" sz="2200" dirty="0"/>
          </a:p>
          <a:p>
            <a:pPr marL="914400" lvl="2" indent="0">
              <a:buNone/>
            </a:pPr>
            <a:endParaRPr lang="es-ES" sz="1800" dirty="0"/>
          </a:p>
          <a:p>
            <a:endParaRPr lang="es-ES" dirty="0"/>
          </a:p>
        </p:txBody>
      </p:sp>
    </p:spTree>
    <p:extLst>
      <p:ext uri="{BB962C8B-B14F-4D97-AF65-F5344CB8AC3E}">
        <p14:creationId xmlns:p14="http://schemas.microsoft.com/office/powerpoint/2010/main" val="71495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br>
              <a:rPr lang="es-ES" sz="2000" dirty="0">
                <a:latin typeface="+mn-lt"/>
              </a:rPr>
            </a:br>
            <a:r>
              <a:rPr lang="es-ES" sz="2000" dirty="0">
                <a:latin typeface="+mn-lt"/>
              </a:rPr>
              <a:t>OTRAS ACTUACIONES MENORES DE AMBITO GENERAL</a:t>
            </a:r>
            <a:br>
              <a:rPr lang="es-ES" sz="2000" dirty="0">
                <a:latin typeface="+mn-lt"/>
              </a:rPr>
            </a:br>
            <a:r>
              <a:rPr lang="es-ES" sz="2000" dirty="0">
                <a:latin typeface="+mn-lt"/>
              </a:rPr>
              <a:t> </a:t>
            </a:r>
            <a:br>
              <a:rPr lang="es-ES" sz="2000" dirty="0"/>
            </a:br>
            <a:endParaRPr lang="es-ES" sz="2000" dirty="0">
              <a:latin typeface="+mn-lt"/>
            </a:endParaRPr>
          </a:p>
        </p:txBody>
      </p:sp>
      <p:sp>
        <p:nvSpPr>
          <p:cNvPr id="3" name="Marcador de contenido 2"/>
          <p:cNvSpPr>
            <a:spLocks noGrp="1"/>
          </p:cNvSpPr>
          <p:nvPr>
            <p:ph idx="1"/>
          </p:nvPr>
        </p:nvSpPr>
        <p:spPr>
          <a:xfrm>
            <a:off x="1981200" y="1445071"/>
            <a:ext cx="8229600" cy="5195863"/>
          </a:xfrm>
        </p:spPr>
        <p:txBody>
          <a:bodyPr>
            <a:normAutofit fontScale="70000" lnSpcReduction="20000"/>
          </a:bodyPr>
          <a:lstStyle/>
          <a:p>
            <a:pPr marL="0" indent="0" algn="just">
              <a:buNone/>
            </a:pPr>
            <a:r>
              <a:rPr lang="es-ES" sz="2400" b="1" u="sng" dirty="0"/>
              <a:t>En fase de redacción de proyectos:</a:t>
            </a:r>
          </a:p>
          <a:p>
            <a:pPr marL="0" indent="0" algn="just">
              <a:buNone/>
            </a:pPr>
            <a:endParaRPr lang="es-ES" sz="2400" b="1" u="sng" dirty="0"/>
          </a:p>
          <a:p>
            <a:pPr algn="just">
              <a:buFont typeface="Wingdings" panose="05000000000000000000" pitchFamily="2" charset="2"/>
              <a:buChar char="Ø"/>
            </a:pPr>
            <a:r>
              <a:rPr lang="es-ES" sz="2400" b="1" dirty="0"/>
              <a:t>Mejora de la Evolvente Térmica y la iluminación interior  </a:t>
            </a:r>
            <a:r>
              <a:rPr lang="es-ES" sz="2400" dirty="0"/>
              <a:t>(leds) del edificio FJ Balmis.</a:t>
            </a:r>
          </a:p>
          <a:p>
            <a:pPr algn="just">
              <a:buFont typeface="Wingdings" panose="05000000000000000000" pitchFamily="2" charset="2"/>
              <a:buChar char="Ø"/>
            </a:pPr>
            <a:r>
              <a:rPr lang="es-ES" sz="2400" dirty="0"/>
              <a:t>Servicios energéticos para la instalación de una </a:t>
            </a:r>
            <a:r>
              <a:rPr lang="es-ES" sz="2400" b="1" dirty="0"/>
              <a:t>planta fotovoltaica de autoconsumo de 2,4 Mwp </a:t>
            </a:r>
            <a:r>
              <a:rPr lang="es-ES" sz="2400" dirty="0"/>
              <a:t>en las cubiertas de edificios de todos los campus de la UMH.</a:t>
            </a:r>
          </a:p>
          <a:p>
            <a:pPr algn="just">
              <a:buFont typeface="Wingdings" panose="05000000000000000000" pitchFamily="2" charset="2"/>
              <a:buChar char="Ø"/>
            </a:pPr>
            <a:r>
              <a:rPr lang="es-ES" sz="2400" dirty="0"/>
              <a:t>Urbanización y ajardinamiento del </a:t>
            </a:r>
            <a:r>
              <a:rPr lang="es-ES" sz="2400" b="1" dirty="0"/>
              <a:t>entorno de los edificios Valona y Quórum 1</a:t>
            </a:r>
            <a:r>
              <a:rPr lang="es-ES" sz="2400" dirty="0"/>
              <a:t>.</a:t>
            </a:r>
          </a:p>
          <a:p>
            <a:pPr algn="just">
              <a:buFont typeface="Wingdings" panose="05000000000000000000" pitchFamily="2" charset="2"/>
              <a:buChar char="Ø"/>
            </a:pPr>
            <a:r>
              <a:rPr lang="es-ES" sz="2400" dirty="0"/>
              <a:t>Obras de sustitución de la </a:t>
            </a:r>
            <a:r>
              <a:rPr lang="es-ES" sz="2400" b="1" dirty="0"/>
              <a:t>cubierta del edificio de la Barraca.</a:t>
            </a:r>
          </a:p>
          <a:p>
            <a:pPr algn="just">
              <a:buFont typeface="Wingdings" panose="05000000000000000000" pitchFamily="2" charset="2"/>
              <a:buChar char="Ø"/>
            </a:pPr>
            <a:endParaRPr lang="es-ES" sz="2400" b="1" dirty="0"/>
          </a:p>
          <a:p>
            <a:pPr marL="0" indent="0" algn="just">
              <a:buNone/>
            </a:pPr>
            <a:r>
              <a:rPr lang="es-ES" sz="2400" b="1" u="sng" dirty="0"/>
              <a:t>En fase de licitación de las obras:</a:t>
            </a:r>
          </a:p>
          <a:p>
            <a:pPr marL="0" indent="0" algn="just">
              <a:buNone/>
            </a:pPr>
            <a:endParaRPr lang="es-ES" sz="2400" b="1" u="sng" dirty="0"/>
          </a:p>
          <a:p>
            <a:pPr algn="just">
              <a:buFont typeface="Wingdings" panose="05000000000000000000" pitchFamily="2" charset="2"/>
              <a:buChar char="Ø"/>
            </a:pPr>
            <a:r>
              <a:rPr lang="es-ES" sz="2400" dirty="0"/>
              <a:t>Reparación integral de filtraciones en la envolvente </a:t>
            </a:r>
            <a:r>
              <a:rPr lang="es-ES" sz="2400" b="1" dirty="0"/>
              <a:t>del edifico Torregaitán (IDIBE).</a:t>
            </a:r>
          </a:p>
          <a:p>
            <a:pPr algn="just">
              <a:buFont typeface="Wingdings" panose="05000000000000000000" pitchFamily="2" charset="2"/>
              <a:buChar char="Ø"/>
            </a:pPr>
            <a:r>
              <a:rPr lang="es-ES" sz="2400" dirty="0"/>
              <a:t>Obras de mejora de la producción y distribución del </a:t>
            </a:r>
            <a:r>
              <a:rPr lang="es-ES" sz="2400" b="1" dirty="0"/>
              <a:t>sistema de climatización del edificio Atzavares</a:t>
            </a:r>
          </a:p>
          <a:p>
            <a:pPr algn="just">
              <a:buFont typeface="Wingdings" panose="05000000000000000000" pitchFamily="2" charset="2"/>
              <a:buChar char="Ø"/>
            </a:pPr>
            <a:r>
              <a:rPr lang="es-ES" sz="2400" dirty="0"/>
              <a:t>Obras de renovación del </a:t>
            </a:r>
            <a:r>
              <a:rPr lang="es-ES" sz="2400" b="1" dirty="0"/>
              <a:t>sistema de detección de incendios</a:t>
            </a:r>
            <a:r>
              <a:rPr lang="es-ES" sz="2400" dirty="0"/>
              <a:t> en el edificio Santiago Ramón y Cajal.</a:t>
            </a:r>
          </a:p>
          <a:p>
            <a:pPr algn="just">
              <a:buFont typeface="Wingdings" panose="05000000000000000000" pitchFamily="2" charset="2"/>
              <a:buChar char="Ø"/>
            </a:pPr>
            <a:r>
              <a:rPr lang="es-ES" sz="2400" dirty="0"/>
              <a:t>Obras de </a:t>
            </a:r>
            <a:r>
              <a:rPr lang="es-ES" sz="2400" b="1" dirty="0"/>
              <a:t>mejora del sistema de climatización </a:t>
            </a:r>
            <a:r>
              <a:rPr lang="es-ES" sz="2400" dirty="0"/>
              <a:t>en zonas de talleres en los edificios Algar y Aitana.</a:t>
            </a:r>
          </a:p>
          <a:p>
            <a:pPr algn="just">
              <a:buFont typeface="Wingdings" panose="05000000000000000000" pitchFamily="2" charset="2"/>
              <a:buChar char="Ø"/>
            </a:pPr>
            <a:r>
              <a:rPr lang="es-ES" sz="2400" dirty="0"/>
              <a:t>Suministro e instalación de </a:t>
            </a:r>
            <a:r>
              <a:rPr lang="es-ES" sz="2400" b="1" dirty="0"/>
              <a:t>nuevos sistemas de iluminación interior led </a:t>
            </a:r>
            <a:r>
              <a:rPr lang="es-ES" sz="2400" dirty="0"/>
              <a:t>en los edificios Marie Curie y Orcelis.</a:t>
            </a:r>
          </a:p>
          <a:p>
            <a:pPr algn="just">
              <a:buFont typeface="Wingdings" panose="05000000000000000000" pitchFamily="2" charset="2"/>
              <a:buChar char="Ø"/>
            </a:pPr>
            <a:endParaRPr lang="es-ES" sz="2300" b="1" dirty="0"/>
          </a:p>
          <a:p>
            <a:pPr algn="just">
              <a:buFont typeface="Wingdings" panose="05000000000000000000" pitchFamily="2" charset="2"/>
              <a:buChar char="Ø"/>
            </a:pPr>
            <a:endParaRPr lang="es-ES" sz="2300" b="1" dirty="0"/>
          </a:p>
          <a:p>
            <a:pPr algn="just">
              <a:buFont typeface="Wingdings" panose="05000000000000000000" pitchFamily="2" charset="2"/>
              <a:buChar char="Ø"/>
            </a:pPr>
            <a:endParaRPr lang="es-ES" sz="2300" b="1" dirty="0"/>
          </a:p>
          <a:p>
            <a:pPr algn="just">
              <a:buFont typeface="Wingdings" panose="05000000000000000000" pitchFamily="2" charset="2"/>
              <a:buChar char="Ø"/>
            </a:pPr>
            <a:endParaRPr lang="es-ES" sz="5600" dirty="0"/>
          </a:p>
          <a:p>
            <a:pPr marL="0" indent="0" algn="just">
              <a:buNone/>
            </a:pPr>
            <a:endParaRPr lang="es-ES" sz="5600" dirty="0"/>
          </a:p>
          <a:p>
            <a:pPr algn="just">
              <a:buFont typeface="Wingdings" panose="05000000000000000000" pitchFamily="2" charset="2"/>
              <a:buChar char="Ø"/>
            </a:pPr>
            <a:endParaRPr lang="es-ES" sz="5600" b="1" dirty="0"/>
          </a:p>
          <a:p>
            <a:pPr algn="just">
              <a:buFont typeface="Wingdings" panose="05000000000000000000" pitchFamily="2" charset="2"/>
              <a:buChar char="Ø"/>
            </a:pPr>
            <a:endParaRPr lang="es-ES" sz="5600" b="1" dirty="0"/>
          </a:p>
          <a:p>
            <a:pPr algn="just">
              <a:buFont typeface="Wingdings" panose="05000000000000000000" pitchFamily="2" charset="2"/>
              <a:buChar char="Ø"/>
            </a:pPr>
            <a:endParaRPr lang="es-ES" sz="5600" b="1" dirty="0"/>
          </a:p>
          <a:p>
            <a:pPr algn="just">
              <a:buFont typeface="Wingdings" panose="05000000000000000000" pitchFamily="2" charset="2"/>
              <a:buChar char="Ø"/>
            </a:pPr>
            <a:endParaRPr lang="es-ES" sz="5600" b="1" dirty="0"/>
          </a:p>
          <a:p>
            <a:pPr algn="just">
              <a:buFont typeface="Wingdings" panose="05000000000000000000" pitchFamily="2" charset="2"/>
              <a:buChar char="Ø"/>
            </a:pPr>
            <a:endParaRPr lang="es-ES" sz="5600" dirty="0"/>
          </a:p>
          <a:p>
            <a:pPr algn="just">
              <a:buFont typeface="Wingdings" panose="05000000000000000000" pitchFamily="2" charset="2"/>
              <a:buChar char="Ø"/>
            </a:pPr>
            <a:endParaRPr lang="es-ES" sz="5600" b="1" dirty="0"/>
          </a:p>
          <a:p>
            <a:pPr algn="just"/>
            <a:endParaRPr lang="es-ES" sz="2000" b="1" dirty="0"/>
          </a:p>
          <a:p>
            <a:pPr algn="just"/>
            <a:endParaRPr lang="es-ES" sz="2000" dirty="0"/>
          </a:p>
          <a:p>
            <a:pPr algn="just"/>
            <a:endParaRPr lang="es-ES" sz="2000" dirty="0"/>
          </a:p>
          <a:p>
            <a:pPr marL="0" indent="0">
              <a:buNone/>
            </a:pPr>
            <a:endParaRPr lang="es-ES" sz="2600" dirty="0"/>
          </a:p>
          <a:p>
            <a:endParaRPr lang="es-ES" dirty="0"/>
          </a:p>
        </p:txBody>
      </p:sp>
      <p:pic>
        <p:nvPicPr>
          <p:cNvPr id="27" name="Imagen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332656"/>
            <a:ext cx="1224136" cy="1443432"/>
          </a:xfrm>
          <a:prstGeom prst="rect">
            <a:avLst/>
          </a:prstGeom>
        </p:spPr>
      </p:pic>
    </p:spTree>
    <p:extLst>
      <p:ext uri="{BB962C8B-B14F-4D97-AF65-F5344CB8AC3E}">
        <p14:creationId xmlns:p14="http://schemas.microsoft.com/office/powerpoint/2010/main" val="1255388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br>
              <a:rPr lang="es-ES" sz="2000" dirty="0">
                <a:latin typeface="+mn-lt"/>
              </a:rPr>
            </a:br>
            <a:r>
              <a:rPr lang="es-ES" sz="2000" dirty="0">
                <a:latin typeface="+mn-lt"/>
              </a:rPr>
              <a:t>OTRAS ACTUACIONES MENORES DE AMBITO GENERAL</a:t>
            </a:r>
            <a:br>
              <a:rPr lang="es-ES" sz="2000" dirty="0">
                <a:latin typeface="+mn-lt"/>
              </a:rPr>
            </a:br>
            <a:r>
              <a:rPr lang="es-ES" sz="2000" dirty="0">
                <a:latin typeface="+mn-lt"/>
              </a:rPr>
              <a:t> </a:t>
            </a:r>
            <a:br>
              <a:rPr lang="es-ES" sz="2000" dirty="0"/>
            </a:br>
            <a:endParaRPr lang="es-ES" sz="2000" dirty="0">
              <a:latin typeface="+mn-lt"/>
            </a:endParaRPr>
          </a:p>
        </p:txBody>
      </p:sp>
      <p:sp>
        <p:nvSpPr>
          <p:cNvPr id="3" name="Marcador de contenido 2"/>
          <p:cNvSpPr>
            <a:spLocks noGrp="1"/>
          </p:cNvSpPr>
          <p:nvPr>
            <p:ph idx="1"/>
          </p:nvPr>
        </p:nvSpPr>
        <p:spPr>
          <a:xfrm>
            <a:off x="1981200" y="1445071"/>
            <a:ext cx="8229600" cy="5195863"/>
          </a:xfrm>
        </p:spPr>
        <p:txBody>
          <a:bodyPr>
            <a:normAutofit fontScale="25000" lnSpcReduction="20000"/>
          </a:bodyPr>
          <a:lstStyle/>
          <a:p>
            <a:pPr marL="0" indent="0" algn="just">
              <a:buNone/>
            </a:pPr>
            <a:endParaRPr lang="es-ES" sz="6800" b="1" u="sng" dirty="0"/>
          </a:p>
          <a:p>
            <a:pPr marL="0" indent="0" algn="just">
              <a:buNone/>
            </a:pPr>
            <a:r>
              <a:rPr lang="es-ES" sz="6800" b="1" u="sng" dirty="0"/>
              <a:t>En fase de ejecución:</a:t>
            </a:r>
          </a:p>
          <a:p>
            <a:pPr algn="just">
              <a:buFont typeface="Wingdings" panose="05000000000000000000" pitchFamily="2" charset="2"/>
              <a:buChar char="Ø"/>
            </a:pPr>
            <a:endParaRPr lang="es-ES" sz="6800" dirty="0"/>
          </a:p>
          <a:p>
            <a:pPr algn="just">
              <a:buFont typeface="Wingdings" panose="05000000000000000000" pitchFamily="2" charset="2"/>
              <a:buChar char="Ø"/>
            </a:pPr>
            <a:r>
              <a:rPr lang="es-ES" sz="6800" dirty="0"/>
              <a:t>Obras de mejora energética </a:t>
            </a:r>
            <a:r>
              <a:rPr lang="es-ES" sz="6800" b="1" dirty="0"/>
              <a:t>del edifico Torreblanca (Climatización y alumbrado).</a:t>
            </a:r>
          </a:p>
          <a:p>
            <a:pPr algn="just">
              <a:buFont typeface="Wingdings" panose="05000000000000000000" pitchFamily="2" charset="2"/>
              <a:buChar char="Ø"/>
            </a:pPr>
            <a:r>
              <a:rPr lang="es-ES" sz="6800" dirty="0"/>
              <a:t>Obras de renovación y </a:t>
            </a:r>
            <a:r>
              <a:rPr lang="es-ES" sz="6800" b="1" dirty="0"/>
              <a:t>sustitución de falsos techos e iluminación en los edificios Biblioteca</a:t>
            </a:r>
            <a:r>
              <a:rPr lang="es-ES" sz="6800" dirty="0"/>
              <a:t> del campus de Orihuela (Desamparados) y </a:t>
            </a:r>
            <a:r>
              <a:rPr lang="es-ES" sz="6800" b="1" dirty="0"/>
              <a:t>Torregaitán</a:t>
            </a:r>
            <a:r>
              <a:rPr lang="es-ES" sz="6800" dirty="0"/>
              <a:t> en el campus de Elche.</a:t>
            </a:r>
          </a:p>
          <a:p>
            <a:pPr algn="just">
              <a:buFont typeface="Wingdings" panose="05000000000000000000" pitchFamily="2" charset="2"/>
              <a:buChar char="Ø"/>
            </a:pPr>
            <a:r>
              <a:rPr lang="es-ES" sz="6800" dirty="0"/>
              <a:t>Suministro e instalación de </a:t>
            </a:r>
            <a:r>
              <a:rPr lang="es-ES" sz="6800" b="1" dirty="0"/>
              <a:t>celdas de media tensión en centro de entrega y medida</a:t>
            </a:r>
            <a:r>
              <a:rPr lang="es-ES" sz="6800" dirty="0"/>
              <a:t> del campus de Sant Joan d'Alacant.</a:t>
            </a:r>
          </a:p>
          <a:p>
            <a:pPr algn="just">
              <a:buFont typeface="Wingdings" panose="05000000000000000000" pitchFamily="2" charset="2"/>
              <a:buChar char="Ø"/>
            </a:pPr>
            <a:r>
              <a:rPr lang="es-ES" sz="6800" dirty="0"/>
              <a:t>Suministro de estructura modular para el archivo gestión y </a:t>
            </a:r>
            <a:r>
              <a:rPr lang="es-ES" sz="6800" b="1" dirty="0"/>
              <a:t>conservación de obras de arte en el sótano/bodega</a:t>
            </a:r>
            <a:r>
              <a:rPr lang="es-ES" sz="6800" dirty="0"/>
              <a:t> de patrimonio artístico en el edificio Valona.</a:t>
            </a:r>
          </a:p>
          <a:p>
            <a:pPr algn="just">
              <a:buFont typeface="Wingdings" panose="05000000000000000000" pitchFamily="2" charset="2"/>
              <a:buChar char="Ø"/>
            </a:pPr>
            <a:endParaRPr lang="es-ES" sz="6800" b="1" dirty="0"/>
          </a:p>
          <a:p>
            <a:pPr algn="just">
              <a:buFont typeface="Wingdings" panose="05000000000000000000" pitchFamily="2" charset="2"/>
              <a:buChar char="Ø"/>
            </a:pPr>
            <a:endParaRPr lang="es-ES" sz="6800" dirty="0"/>
          </a:p>
          <a:p>
            <a:pPr marL="0" indent="0" algn="just">
              <a:buNone/>
            </a:pPr>
            <a:r>
              <a:rPr lang="es-ES" sz="6800" b="1" u="sng" dirty="0"/>
              <a:t>Recibidas:</a:t>
            </a:r>
          </a:p>
          <a:p>
            <a:pPr marL="0" indent="0" algn="just">
              <a:buNone/>
            </a:pPr>
            <a:endParaRPr lang="es-ES" sz="6800" b="1" u="sng" dirty="0"/>
          </a:p>
          <a:p>
            <a:pPr algn="just">
              <a:buFont typeface="Wingdings" panose="05000000000000000000" pitchFamily="2" charset="2"/>
              <a:buChar char="Ø"/>
            </a:pPr>
            <a:r>
              <a:rPr lang="es-ES" sz="6800" dirty="0"/>
              <a:t>Obras de </a:t>
            </a:r>
            <a:r>
              <a:rPr lang="es-ES" sz="6800" b="1" dirty="0"/>
              <a:t>reparación integral y mejora accesibilidad de la cubierta </a:t>
            </a:r>
            <a:r>
              <a:rPr lang="es-ES" sz="6800" dirty="0"/>
              <a:t>del edifico Altabix.</a:t>
            </a:r>
          </a:p>
          <a:p>
            <a:pPr algn="just">
              <a:buFont typeface="Wingdings" panose="05000000000000000000" pitchFamily="2" charset="2"/>
              <a:buChar char="Ø"/>
            </a:pPr>
            <a:r>
              <a:rPr lang="es-ES" sz="6800" dirty="0"/>
              <a:t>Obras de </a:t>
            </a:r>
            <a:r>
              <a:rPr lang="es-ES" sz="6800" b="1" dirty="0"/>
              <a:t>mejora de la ventilación y climatización </a:t>
            </a:r>
            <a:r>
              <a:rPr lang="es-ES" sz="6800" dirty="0"/>
              <a:t>en el edificio Rectorado.</a:t>
            </a:r>
          </a:p>
          <a:p>
            <a:pPr algn="just">
              <a:buFont typeface="Wingdings" panose="05000000000000000000" pitchFamily="2" charset="2"/>
              <a:buChar char="Ø"/>
            </a:pPr>
            <a:r>
              <a:rPr lang="es-ES" sz="6800" dirty="0"/>
              <a:t>Suministro de </a:t>
            </a:r>
            <a:r>
              <a:rPr lang="es-ES" sz="6800" b="1" dirty="0"/>
              <a:t>sistemas de iluminación interior led </a:t>
            </a:r>
            <a:r>
              <a:rPr lang="es-ES" sz="6800" dirty="0"/>
              <a:t>en el edificio Altabix.</a:t>
            </a:r>
          </a:p>
          <a:p>
            <a:pPr algn="just">
              <a:buFont typeface="Wingdings" panose="05000000000000000000" pitchFamily="2" charset="2"/>
              <a:buChar char="Ø"/>
            </a:pPr>
            <a:r>
              <a:rPr lang="es-ES" sz="6800" dirty="0"/>
              <a:t>Instalación de </a:t>
            </a:r>
            <a:r>
              <a:rPr lang="es-ES" sz="6800" b="1" dirty="0"/>
              <a:t>nueva producción (adicional) de clima </a:t>
            </a:r>
            <a:r>
              <a:rPr lang="es-ES" sz="6800" dirty="0"/>
              <a:t>en el edifico Limoneros.</a:t>
            </a:r>
          </a:p>
          <a:p>
            <a:pPr algn="just">
              <a:buFont typeface="Wingdings" panose="05000000000000000000" pitchFamily="2" charset="2"/>
              <a:buChar char="Ø"/>
            </a:pPr>
            <a:endParaRPr lang="es-ES" sz="5600" b="1" dirty="0"/>
          </a:p>
          <a:p>
            <a:pPr algn="just">
              <a:buFont typeface="Wingdings" panose="05000000000000000000" pitchFamily="2" charset="2"/>
              <a:buChar char="Ø"/>
            </a:pPr>
            <a:endParaRPr lang="es-ES" sz="5600" b="1" dirty="0"/>
          </a:p>
          <a:p>
            <a:pPr algn="just">
              <a:buFont typeface="Wingdings" panose="05000000000000000000" pitchFamily="2" charset="2"/>
              <a:buChar char="Ø"/>
            </a:pPr>
            <a:endParaRPr lang="es-ES" sz="5600" b="1" dirty="0"/>
          </a:p>
          <a:p>
            <a:pPr algn="just">
              <a:buFont typeface="Wingdings" panose="05000000000000000000" pitchFamily="2" charset="2"/>
              <a:buChar char="Ø"/>
            </a:pPr>
            <a:endParaRPr lang="es-ES" sz="5600" b="1" dirty="0"/>
          </a:p>
          <a:p>
            <a:pPr algn="just">
              <a:buFont typeface="Wingdings" panose="05000000000000000000" pitchFamily="2" charset="2"/>
              <a:buChar char="Ø"/>
            </a:pPr>
            <a:endParaRPr lang="es-ES" sz="5600" dirty="0"/>
          </a:p>
          <a:p>
            <a:pPr algn="just">
              <a:buFont typeface="Wingdings" panose="05000000000000000000" pitchFamily="2" charset="2"/>
              <a:buChar char="Ø"/>
            </a:pPr>
            <a:endParaRPr lang="es-ES" sz="5600" b="1" dirty="0"/>
          </a:p>
          <a:p>
            <a:pPr algn="just"/>
            <a:endParaRPr lang="es-ES" sz="2000" b="1" dirty="0"/>
          </a:p>
          <a:p>
            <a:pPr algn="just"/>
            <a:endParaRPr lang="es-ES" sz="2000" dirty="0"/>
          </a:p>
          <a:p>
            <a:pPr algn="just"/>
            <a:endParaRPr lang="es-ES" sz="2000" dirty="0"/>
          </a:p>
          <a:p>
            <a:pPr marL="0" indent="0">
              <a:buNone/>
            </a:pPr>
            <a:endParaRPr lang="es-ES" sz="2600" dirty="0"/>
          </a:p>
          <a:p>
            <a:endParaRPr lang="es-ES" dirty="0"/>
          </a:p>
        </p:txBody>
      </p:sp>
      <p:pic>
        <p:nvPicPr>
          <p:cNvPr id="27" name="Imagen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274638"/>
            <a:ext cx="1224136" cy="1443432"/>
          </a:xfrm>
          <a:prstGeom prst="rect">
            <a:avLst/>
          </a:prstGeom>
        </p:spPr>
      </p:pic>
    </p:spTree>
    <p:extLst>
      <p:ext uri="{BB962C8B-B14F-4D97-AF65-F5344CB8AC3E}">
        <p14:creationId xmlns:p14="http://schemas.microsoft.com/office/powerpoint/2010/main" val="1815988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35560" y="2276873"/>
            <a:ext cx="8352928" cy="3139321"/>
          </a:xfrm>
          <a:prstGeom prst="rect">
            <a:avLst/>
          </a:prstGeom>
          <a:noFill/>
        </p:spPr>
        <p:txBody>
          <a:bodyPr wrap="square">
            <a:spAutoFit/>
          </a:bodyPr>
          <a:lstStyle/>
          <a:p>
            <a:pPr algn="ctr" fontAlgn="auto">
              <a:spcBef>
                <a:spcPts val="0"/>
              </a:spcBef>
              <a:spcAft>
                <a:spcPts val="0"/>
              </a:spcAft>
              <a:defRPr/>
            </a:pPr>
            <a:r>
              <a:rPr lang="es-ES_tradnl" sz="6600" b="1" dirty="0">
                <a:solidFill>
                  <a:schemeClr val="accent2">
                    <a:lumMod val="75000"/>
                  </a:schemeClr>
                </a:solidFill>
                <a:effectLst>
                  <a:outerShdw blurRad="38100" dist="38100" dir="2700000" algn="tl">
                    <a:srgbClr val="000000">
                      <a:alpha val="43137"/>
                    </a:srgbClr>
                  </a:outerShdw>
                </a:effectLst>
                <a:latin typeface="+mn-lt"/>
                <a:cs typeface="+mn-cs"/>
              </a:rPr>
              <a:t> </a:t>
            </a:r>
            <a:r>
              <a:rPr lang="es-ES_tradnl" sz="6600" b="1" dirty="0">
                <a:solidFill>
                  <a:schemeClr val="tx2"/>
                </a:solidFill>
                <a:effectLst>
                  <a:outerShdw blurRad="38100" dist="38100" dir="2700000" algn="tl">
                    <a:srgbClr val="000000">
                      <a:alpha val="43137"/>
                    </a:srgbClr>
                  </a:outerShdw>
                </a:effectLst>
                <a:latin typeface="+mj-lt"/>
                <a:cs typeface="+mn-cs"/>
              </a:rPr>
              <a:t>Gracias </a:t>
            </a:r>
          </a:p>
          <a:p>
            <a:pPr algn="ctr" fontAlgn="auto">
              <a:spcBef>
                <a:spcPts val="0"/>
              </a:spcBef>
              <a:spcAft>
                <a:spcPts val="0"/>
              </a:spcAft>
              <a:defRPr/>
            </a:pPr>
            <a:r>
              <a:rPr lang="es-ES_tradnl" sz="6600" b="1" dirty="0">
                <a:solidFill>
                  <a:schemeClr val="tx2"/>
                </a:solidFill>
                <a:effectLst>
                  <a:outerShdw blurRad="38100" dist="38100" dir="2700000" algn="tl">
                    <a:srgbClr val="000000">
                      <a:alpha val="43137"/>
                    </a:srgbClr>
                  </a:outerShdw>
                </a:effectLst>
                <a:latin typeface="+mj-lt"/>
                <a:cs typeface="+mn-cs"/>
              </a:rPr>
              <a:t>por</a:t>
            </a:r>
          </a:p>
          <a:p>
            <a:pPr algn="ctr" fontAlgn="auto">
              <a:spcBef>
                <a:spcPts val="0"/>
              </a:spcBef>
              <a:spcAft>
                <a:spcPts val="0"/>
              </a:spcAft>
              <a:defRPr/>
            </a:pPr>
            <a:r>
              <a:rPr lang="es-ES_tradnl" sz="6600" b="1" dirty="0">
                <a:solidFill>
                  <a:schemeClr val="tx2"/>
                </a:solidFill>
                <a:effectLst>
                  <a:outerShdw blurRad="38100" dist="38100" dir="2700000" algn="tl">
                    <a:srgbClr val="000000">
                      <a:alpha val="43137"/>
                    </a:srgbClr>
                  </a:outerShdw>
                </a:effectLst>
                <a:latin typeface="+mj-lt"/>
                <a:cs typeface="+mn-cs"/>
              </a:rPr>
              <a:t> vuestra atención</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505" y="265004"/>
            <a:ext cx="1806859" cy="2130547"/>
          </a:xfrm>
          <a:prstGeom prst="rect">
            <a:avLst/>
          </a:prstGeom>
        </p:spPr>
      </p:pic>
      <p:sp>
        <p:nvSpPr>
          <p:cNvPr id="5" name="Marcador de número de diapositiva 4"/>
          <p:cNvSpPr>
            <a:spLocks noGrp="1"/>
          </p:cNvSpPr>
          <p:nvPr>
            <p:ph type="sldNum" sz="quarter" idx="12"/>
          </p:nvPr>
        </p:nvSpPr>
        <p:spPr/>
        <p:txBody>
          <a:bodyPr/>
          <a:lstStyle/>
          <a:p>
            <a:fld id="{B23EB41E-E3FA-4A1B-829D-5C9D97006293}" type="slidenum">
              <a:rPr lang="es-ES" smtClean="0"/>
              <a:pPr/>
              <a:t>19</a:t>
            </a:fld>
            <a:endParaRPr lang="es-ES" dirty="0"/>
          </a:p>
        </p:txBody>
      </p:sp>
    </p:spTree>
    <p:extLst>
      <p:ext uri="{BB962C8B-B14F-4D97-AF65-F5344CB8AC3E}">
        <p14:creationId xmlns:p14="http://schemas.microsoft.com/office/powerpoint/2010/main" val="1740048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274638"/>
            <a:ext cx="8229600" cy="346050"/>
          </a:xfrm>
        </p:spPr>
        <p:txBody>
          <a:bodyPr>
            <a:normAutofit/>
          </a:bodyPr>
          <a:lstStyle/>
          <a:p>
            <a:r>
              <a:rPr lang="es-ES" sz="1600" dirty="0"/>
              <a:t>CAMPUS DE ALTEA- ENTORNO EDIFICIO MASCARAT</a:t>
            </a:r>
          </a:p>
        </p:txBody>
      </p:sp>
      <p:sp>
        <p:nvSpPr>
          <p:cNvPr id="8" name="CuadroTexto 7">
            <a:extLst>
              <a:ext uri="{FF2B5EF4-FFF2-40B4-BE49-F238E27FC236}">
                <a16:creationId xmlns:a16="http://schemas.microsoft.com/office/drawing/2014/main" id="{50B777FD-2530-410A-BE62-1EDFAA804294}"/>
              </a:ext>
            </a:extLst>
          </p:cNvPr>
          <p:cNvSpPr txBox="1"/>
          <p:nvPr/>
        </p:nvSpPr>
        <p:spPr>
          <a:xfrm>
            <a:off x="3010382" y="671944"/>
            <a:ext cx="7531618" cy="1077218"/>
          </a:xfrm>
          <a:prstGeom prst="rect">
            <a:avLst/>
          </a:prstGeom>
          <a:noFill/>
        </p:spPr>
        <p:txBody>
          <a:bodyPr wrap="square">
            <a:spAutoFit/>
          </a:bodyPr>
          <a:lstStyle/>
          <a:p>
            <a:pPr lvl="1">
              <a:buFont typeface="Wingdings" panose="05000000000000000000" pitchFamily="2" charset="2"/>
              <a:buChar char="Ø"/>
            </a:pPr>
            <a:r>
              <a:rPr lang="es-ES" sz="1600" dirty="0"/>
              <a:t>Una vez recibidas las obras y en fase de equipamiento del edificio se ha previsto llevar a cabo una urbanización del entorno inmediato para dotarlo de ajardinamiento y alumbrado exterior.</a:t>
            </a:r>
          </a:p>
          <a:p>
            <a:pPr lvl="1">
              <a:buFont typeface="Wingdings" panose="05000000000000000000" pitchFamily="2" charset="2"/>
              <a:buChar char="Ø"/>
            </a:pPr>
            <a:endParaRPr lang="es-ES" sz="1600" dirty="0"/>
          </a:p>
        </p:txBody>
      </p:sp>
      <p:pic>
        <p:nvPicPr>
          <p:cNvPr id="5" name="Marcador de contenido 4">
            <a:extLst>
              <a:ext uri="{FF2B5EF4-FFF2-40B4-BE49-F238E27FC236}">
                <a16:creationId xmlns:a16="http://schemas.microsoft.com/office/drawing/2014/main" id="{D3A1B9C1-6D7E-47DE-BD08-1E50E9D58A3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35728"/>
          <a:stretch/>
        </p:blipFill>
        <p:spPr>
          <a:xfrm>
            <a:off x="1055440" y="1910114"/>
            <a:ext cx="9720000" cy="4685418"/>
          </a:xfrm>
        </p:spPr>
      </p:pic>
      <p:pic>
        <p:nvPicPr>
          <p:cNvPr id="6" name="Imagen 5">
            <a:extLst>
              <a:ext uri="{FF2B5EF4-FFF2-40B4-BE49-F238E27FC236}">
                <a16:creationId xmlns:a16="http://schemas.microsoft.com/office/drawing/2014/main" id="{D12F8738-17D3-449D-BF31-D0B11B21D5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6000" y="281762"/>
            <a:ext cx="1224136" cy="1443432"/>
          </a:xfrm>
          <a:prstGeom prst="rect">
            <a:avLst/>
          </a:prstGeom>
        </p:spPr>
      </p:pic>
    </p:spTree>
    <p:extLst>
      <p:ext uri="{BB962C8B-B14F-4D97-AF65-F5344CB8AC3E}">
        <p14:creationId xmlns:p14="http://schemas.microsoft.com/office/powerpoint/2010/main" val="501938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274638"/>
            <a:ext cx="8229600" cy="346050"/>
          </a:xfrm>
        </p:spPr>
        <p:txBody>
          <a:bodyPr>
            <a:normAutofit/>
          </a:bodyPr>
          <a:lstStyle/>
          <a:p>
            <a:r>
              <a:rPr lang="es-ES" sz="1600" dirty="0"/>
              <a:t>CAMPUS DE ALTEA- ENTORNO EDIFICIO MASCARAT</a:t>
            </a:r>
          </a:p>
        </p:txBody>
      </p:sp>
      <p:sp>
        <p:nvSpPr>
          <p:cNvPr id="12" name="Rectángulo 11">
            <a:extLst>
              <a:ext uri="{FF2B5EF4-FFF2-40B4-BE49-F238E27FC236}">
                <a16:creationId xmlns:a16="http://schemas.microsoft.com/office/drawing/2014/main" id="{31F801BA-F791-4F1D-B223-15ADD1DBC187}"/>
              </a:ext>
            </a:extLst>
          </p:cNvPr>
          <p:cNvSpPr/>
          <p:nvPr/>
        </p:nvSpPr>
        <p:spPr>
          <a:xfrm>
            <a:off x="3575720" y="537354"/>
            <a:ext cx="4008064" cy="830997"/>
          </a:xfrm>
          <a:prstGeom prst="rect">
            <a:avLst/>
          </a:prstGeom>
        </p:spPr>
        <p:txBody>
          <a:bodyPr wrap="square">
            <a:spAutoFit/>
          </a:bodyPr>
          <a:lstStyle/>
          <a:p>
            <a:pPr lvl="1">
              <a:buFont typeface="Wingdings" panose="05000000000000000000" pitchFamily="2" charset="2"/>
              <a:buChar char="Ø"/>
            </a:pPr>
            <a:r>
              <a:rPr lang="es-ES" sz="1600" dirty="0"/>
              <a:t>Presupuesto estimado 25.000 €</a:t>
            </a:r>
          </a:p>
          <a:p>
            <a:pPr lvl="1">
              <a:buFont typeface="Wingdings" panose="05000000000000000000" pitchFamily="2" charset="2"/>
              <a:buChar char="Ø"/>
            </a:pPr>
            <a:r>
              <a:rPr lang="es-ES" sz="1600" dirty="0"/>
              <a:t>Inicio previsto: Febrero del 2025</a:t>
            </a:r>
          </a:p>
          <a:p>
            <a:pPr lvl="1"/>
            <a:endParaRPr lang="es-ES" sz="1600" dirty="0"/>
          </a:p>
        </p:txBody>
      </p:sp>
      <p:pic>
        <p:nvPicPr>
          <p:cNvPr id="5" name="Marcador de contenido 4">
            <a:extLst>
              <a:ext uri="{FF2B5EF4-FFF2-40B4-BE49-F238E27FC236}">
                <a16:creationId xmlns:a16="http://schemas.microsoft.com/office/drawing/2014/main" id="{9C0FC115-9120-4BFA-983C-296A5CE5CD4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406" t="11773" r="1128" b="2062"/>
          <a:stretch/>
        </p:blipFill>
        <p:spPr>
          <a:xfrm>
            <a:off x="2315580" y="1368350"/>
            <a:ext cx="8280000" cy="5283429"/>
          </a:xfrm>
        </p:spPr>
      </p:pic>
      <p:pic>
        <p:nvPicPr>
          <p:cNvPr id="9" name="Imagen 8">
            <a:extLst>
              <a:ext uri="{FF2B5EF4-FFF2-40B4-BE49-F238E27FC236}">
                <a16:creationId xmlns:a16="http://schemas.microsoft.com/office/drawing/2014/main" id="{29416050-9ACB-4624-89E1-5B0D026DE4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184" y="404664"/>
            <a:ext cx="1224136" cy="1443432"/>
          </a:xfrm>
          <a:prstGeom prst="rect">
            <a:avLst/>
          </a:prstGeom>
        </p:spPr>
      </p:pic>
    </p:spTree>
    <p:extLst>
      <p:ext uri="{BB962C8B-B14F-4D97-AF65-F5344CB8AC3E}">
        <p14:creationId xmlns:p14="http://schemas.microsoft.com/office/powerpoint/2010/main" val="3826479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5520" y="154946"/>
            <a:ext cx="8229600" cy="1143000"/>
          </a:xfrm>
        </p:spPr>
        <p:txBody>
          <a:bodyPr>
            <a:normAutofit fontScale="90000"/>
          </a:bodyPr>
          <a:lstStyle/>
          <a:p>
            <a:br>
              <a:rPr lang="es-ES" sz="1800" dirty="0"/>
            </a:br>
            <a:br>
              <a:rPr lang="es-ES" sz="1800" dirty="0"/>
            </a:br>
            <a:br>
              <a:rPr lang="es-ES" sz="1800" dirty="0"/>
            </a:br>
            <a:br>
              <a:rPr lang="es-ES" sz="1800" dirty="0"/>
            </a:br>
            <a:br>
              <a:rPr lang="es-ES" sz="1800" dirty="0"/>
            </a:br>
            <a:br>
              <a:rPr lang="es-ES" sz="1800" dirty="0"/>
            </a:br>
            <a:r>
              <a:rPr lang="es-ES" sz="2000" dirty="0"/>
              <a:t>CAMPUS DE SANT JOAN D’ALACANT</a:t>
            </a:r>
            <a:br>
              <a:rPr lang="es-ES" sz="1800" dirty="0"/>
            </a:br>
            <a:br>
              <a:rPr lang="es-ES" sz="1500" dirty="0"/>
            </a:br>
            <a:br>
              <a:rPr lang="es-ES" dirty="0"/>
            </a:br>
            <a:br>
              <a:rPr lang="es-ES" dirty="0"/>
            </a:br>
            <a:endParaRPr lang="es-ES" sz="1500" dirty="0"/>
          </a:p>
        </p:txBody>
      </p:sp>
      <p:sp>
        <p:nvSpPr>
          <p:cNvPr id="28" name="Subtítulo 3"/>
          <p:cNvSpPr txBox="1">
            <a:spLocks/>
          </p:cNvSpPr>
          <p:nvPr/>
        </p:nvSpPr>
        <p:spPr>
          <a:xfrm>
            <a:off x="2999656" y="908720"/>
            <a:ext cx="5472608" cy="10081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pPr>
            <a:r>
              <a:rPr lang="es-ES" sz="1400" dirty="0"/>
              <a:t>EDIFICIO CONCEPCION ALEIXANDRE</a:t>
            </a:r>
          </a:p>
          <a:p>
            <a:pPr>
              <a:buFont typeface="Wingdings" panose="05000000000000000000" pitchFamily="2" charset="2"/>
              <a:buChar char="Ø"/>
            </a:pPr>
            <a:r>
              <a:rPr lang="es-ES" sz="1400" dirty="0"/>
              <a:t>Recibido en diciembre 2024</a:t>
            </a:r>
          </a:p>
          <a:p>
            <a:pPr>
              <a:buFont typeface="Wingdings" panose="05000000000000000000" pitchFamily="2" charset="2"/>
              <a:buChar char="Ø"/>
            </a:pPr>
            <a:r>
              <a:rPr lang="es-ES" sz="1400" dirty="0"/>
              <a:t>Superficie: 7.600m2.</a:t>
            </a:r>
          </a:p>
          <a:p>
            <a:pPr>
              <a:buFont typeface="Wingdings" panose="05000000000000000000" pitchFamily="2" charset="2"/>
              <a:buChar char="Ø"/>
            </a:pPr>
            <a:endParaRPr lang="es-ES" sz="1400" dirty="0"/>
          </a:p>
        </p:txBody>
      </p:sp>
      <p:pic>
        <p:nvPicPr>
          <p:cNvPr id="30" name="Imagen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64" y="303644"/>
            <a:ext cx="1224136" cy="1443432"/>
          </a:xfrm>
          <a:prstGeom prst="rect">
            <a:avLst/>
          </a:prstGeom>
        </p:spPr>
      </p:pic>
      <p:pic>
        <p:nvPicPr>
          <p:cNvPr id="8" name="Imagen 7">
            <a:extLst>
              <a:ext uri="{FF2B5EF4-FFF2-40B4-BE49-F238E27FC236}">
                <a16:creationId xmlns:a16="http://schemas.microsoft.com/office/drawing/2014/main" id="{9057590E-8994-4180-B859-8C7C0E750F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51" t="5787" r="8350" b="11185"/>
          <a:stretch/>
        </p:blipFill>
        <p:spPr>
          <a:xfrm>
            <a:off x="2290320" y="1747076"/>
            <a:ext cx="7714800" cy="4814092"/>
          </a:xfrm>
          <a:prstGeom prst="rect">
            <a:avLst/>
          </a:prstGeom>
        </p:spPr>
      </p:pic>
    </p:spTree>
    <p:extLst>
      <p:ext uri="{BB962C8B-B14F-4D97-AF65-F5344CB8AC3E}">
        <p14:creationId xmlns:p14="http://schemas.microsoft.com/office/powerpoint/2010/main" val="502594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D88EFA2-4619-412D-8B2A-70F833D9E0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00" t="8549" r="19499" b="6580"/>
          <a:stretch/>
        </p:blipFill>
        <p:spPr>
          <a:xfrm>
            <a:off x="5541132" y="2280833"/>
            <a:ext cx="5220072" cy="4320480"/>
          </a:xfrm>
          <a:prstGeom prst="rect">
            <a:avLst/>
          </a:prstGeom>
        </p:spPr>
      </p:pic>
      <p:sp>
        <p:nvSpPr>
          <p:cNvPr id="2" name="Título 1"/>
          <p:cNvSpPr>
            <a:spLocks noGrp="1"/>
          </p:cNvSpPr>
          <p:nvPr>
            <p:ph type="title"/>
          </p:nvPr>
        </p:nvSpPr>
        <p:spPr>
          <a:xfrm>
            <a:off x="1775520" y="154946"/>
            <a:ext cx="8229600" cy="1143000"/>
          </a:xfrm>
        </p:spPr>
        <p:txBody>
          <a:bodyPr>
            <a:normAutofit fontScale="90000"/>
          </a:bodyPr>
          <a:lstStyle/>
          <a:p>
            <a:br>
              <a:rPr lang="es-ES" sz="1800" dirty="0"/>
            </a:br>
            <a:br>
              <a:rPr lang="es-ES" sz="1800" dirty="0"/>
            </a:br>
            <a:br>
              <a:rPr lang="es-ES" sz="1800" dirty="0"/>
            </a:br>
            <a:br>
              <a:rPr lang="es-ES" sz="1800" dirty="0"/>
            </a:br>
            <a:br>
              <a:rPr lang="es-ES" sz="1800" dirty="0"/>
            </a:br>
            <a:br>
              <a:rPr lang="es-ES" sz="1800" dirty="0"/>
            </a:br>
            <a:r>
              <a:rPr lang="es-ES" sz="2000" dirty="0"/>
              <a:t>CAMPUS DE SANT JOAN D’ALACANT</a:t>
            </a:r>
            <a:br>
              <a:rPr lang="es-ES" sz="1800" dirty="0"/>
            </a:br>
            <a:br>
              <a:rPr lang="es-ES" sz="1500" dirty="0"/>
            </a:br>
            <a:br>
              <a:rPr lang="es-ES" dirty="0"/>
            </a:br>
            <a:br>
              <a:rPr lang="es-ES" dirty="0"/>
            </a:br>
            <a:endParaRPr lang="es-ES" sz="1500" dirty="0"/>
          </a:p>
        </p:txBody>
      </p:sp>
      <p:sp>
        <p:nvSpPr>
          <p:cNvPr id="28" name="Subtítulo 3"/>
          <p:cNvSpPr txBox="1">
            <a:spLocks/>
          </p:cNvSpPr>
          <p:nvPr/>
        </p:nvSpPr>
        <p:spPr>
          <a:xfrm>
            <a:off x="1688704" y="1137833"/>
            <a:ext cx="8784976" cy="124250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lgn="ctr">
              <a:buNone/>
            </a:pPr>
            <a:r>
              <a:rPr lang="es-ES" sz="1600" dirty="0"/>
              <a:t>EDIFICIO CONCEPCION ALEIXANDRE</a:t>
            </a:r>
          </a:p>
          <a:p>
            <a:pPr>
              <a:buFont typeface="Wingdings" panose="05000000000000000000" pitchFamily="2" charset="2"/>
              <a:buChar char="Ø"/>
            </a:pPr>
            <a:r>
              <a:rPr lang="es-ES" sz="1400" dirty="0"/>
              <a:t>Presupuesto adjudicación 14,8 M€</a:t>
            </a:r>
          </a:p>
          <a:p>
            <a:pPr>
              <a:buFont typeface="Wingdings" panose="05000000000000000000" pitchFamily="2" charset="2"/>
              <a:buChar char="Ø"/>
            </a:pPr>
            <a:r>
              <a:rPr lang="es-ES" sz="1400" dirty="0"/>
              <a:t>Destinado a espacios docentes de los grados de Fisioterapia, Terapia Ocupacional y Podología</a:t>
            </a:r>
          </a:p>
        </p:txBody>
      </p:sp>
      <p:pic>
        <p:nvPicPr>
          <p:cNvPr id="30" name="Imagen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216" y="341034"/>
            <a:ext cx="1224136" cy="1443432"/>
          </a:xfrm>
          <a:prstGeom prst="rect">
            <a:avLst/>
          </a:prstGeom>
        </p:spPr>
      </p:pic>
      <p:pic>
        <p:nvPicPr>
          <p:cNvPr id="4" name="Imagen 3">
            <a:extLst>
              <a:ext uri="{FF2B5EF4-FFF2-40B4-BE49-F238E27FC236}">
                <a16:creationId xmlns:a16="http://schemas.microsoft.com/office/drawing/2014/main" id="{7B60E41E-38F5-446D-8990-989DD6ABCE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00" t="8083" r="27992" b="7047"/>
          <a:stretch/>
        </p:blipFill>
        <p:spPr>
          <a:xfrm>
            <a:off x="1093742" y="2280833"/>
            <a:ext cx="4464496" cy="4320480"/>
          </a:xfrm>
          <a:prstGeom prst="rect">
            <a:avLst/>
          </a:prstGeom>
        </p:spPr>
      </p:pic>
    </p:spTree>
    <p:extLst>
      <p:ext uri="{BB962C8B-B14F-4D97-AF65-F5344CB8AC3E}">
        <p14:creationId xmlns:p14="http://schemas.microsoft.com/office/powerpoint/2010/main" val="411341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5520" y="154946"/>
            <a:ext cx="8229600" cy="1143000"/>
          </a:xfrm>
        </p:spPr>
        <p:txBody>
          <a:bodyPr>
            <a:normAutofit fontScale="90000"/>
          </a:bodyPr>
          <a:lstStyle/>
          <a:p>
            <a:br>
              <a:rPr lang="es-ES" sz="1800" dirty="0"/>
            </a:br>
            <a:br>
              <a:rPr lang="es-ES" sz="1800" dirty="0"/>
            </a:br>
            <a:br>
              <a:rPr lang="es-ES" sz="1800" dirty="0"/>
            </a:br>
            <a:br>
              <a:rPr lang="es-ES" sz="1800" dirty="0"/>
            </a:br>
            <a:br>
              <a:rPr lang="es-ES" sz="1800" dirty="0"/>
            </a:br>
            <a:br>
              <a:rPr lang="es-ES" sz="1800" dirty="0"/>
            </a:br>
            <a:r>
              <a:rPr lang="es-ES" sz="2000" dirty="0"/>
              <a:t>CAMPUS DE SANT JOAN D’ALACANT</a:t>
            </a:r>
            <a:br>
              <a:rPr lang="es-ES" sz="1800" dirty="0"/>
            </a:br>
            <a:br>
              <a:rPr lang="es-ES" sz="1500" dirty="0"/>
            </a:br>
            <a:br>
              <a:rPr lang="es-ES" dirty="0"/>
            </a:br>
            <a:br>
              <a:rPr lang="es-ES" dirty="0"/>
            </a:br>
            <a:endParaRPr lang="es-ES" sz="1500" dirty="0"/>
          </a:p>
        </p:txBody>
      </p:sp>
      <p:pic>
        <p:nvPicPr>
          <p:cNvPr id="30" name="Imagen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344" y="260648"/>
            <a:ext cx="1224136" cy="1443432"/>
          </a:xfrm>
          <a:prstGeom prst="rect">
            <a:avLst/>
          </a:prstGeom>
        </p:spPr>
      </p:pic>
      <p:sp>
        <p:nvSpPr>
          <p:cNvPr id="5" name="Rectángulo 4"/>
          <p:cNvSpPr/>
          <p:nvPr/>
        </p:nvSpPr>
        <p:spPr>
          <a:xfrm>
            <a:off x="2801380" y="782398"/>
            <a:ext cx="6589240" cy="1015663"/>
          </a:xfrm>
          <a:prstGeom prst="rect">
            <a:avLst/>
          </a:prstGeom>
        </p:spPr>
        <p:txBody>
          <a:bodyPr wrap="square">
            <a:spAutoFit/>
          </a:bodyPr>
          <a:lstStyle/>
          <a:p>
            <a:r>
              <a:rPr lang="es-ES" sz="1600" dirty="0">
                <a:latin typeface="+mn-lt"/>
              </a:rPr>
              <a:t>EDIFICIO NAU DE LA SALUT-CLINICA TRASLACIONAL: en fase de modificación del proyecto para dividir su desarrollo en 2 fases:</a:t>
            </a:r>
          </a:p>
          <a:p>
            <a:pPr marL="285750" indent="-285750">
              <a:buFont typeface="Wingdings" panose="05000000000000000000" pitchFamily="2" charset="2"/>
              <a:buChar char="Ø"/>
            </a:pPr>
            <a:r>
              <a:rPr lang="es-ES" sz="1400" dirty="0">
                <a:latin typeface="+mn-lt"/>
              </a:rPr>
              <a:t>Superficie: 17.640m2</a:t>
            </a:r>
          </a:p>
          <a:p>
            <a:pPr marL="285750" indent="-285750">
              <a:buFont typeface="Wingdings" panose="05000000000000000000" pitchFamily="2" charset="2"/>
              <a:buChar char="Ø"/>
            </a:pPr>
            <a:r>
              <a:rPr lang="es-ES" sz="1400" dirty="0">
                <a:latin typeface="+mn-lt"/>
              </a:rPr>
              <a:t>Estimación presupuesto actualizado: 33 M€</a:t>
            </a:r>
          </a:p>
        </p:txBody>
      </p:sp>
      <p:pic>
        <p:nvPicPr>
          <p:cNvPr id="7" name="Imagen 6">
            <a:extLst>
              <a:ext uri="{FF2B5EF4-FFF2-40B4-BE49-F238E27FC236}">
                <a16:creationId xmlns:a16="http://schemas.microsoft.com/office/drawing/2014/main" id="{2C9E5B8E-5568-499C-984D-3F83FF625C16}"/>
              </a:ext>
            </a:extLst>
          </p:cNvPr>
          <p:cNvPicPr>
            <a:picLocks noChangeAspect="1"/>
          </p:cNvPicPr>
          <p:nvPr/>
        </p:nvPicPr>
        <p:blipFill rotWithShape="1">
          <a:blip r:embed="rId4">
            <a:extLst>
              <a:ext uri="{28A0092B-C50C-407E-A947-70E740481C1C}">
                <a14:useLocalDpi xmlns:a14="http://schemas.microsoft.com/office/drawing/2010/main" val="0"/>
              </a:ext>
            </a:extLst>
          </a:blip>
          <a:srcRect t="16440" b="22298"/>
          <a:stretch/>
        </p:blipFill>
        <p:spPr>
          <a:xfrm>
            <a:off x="696000" y="2052347"/>
            <a:ext cx="10800000" cy="4677685"/>
          </a:xfrm>
          <a:prstGeom prst="rect">
            <a:avLst/>
          </a:prstGeom>
        </p:spPr>
      </p:pic>
    </p:spTree>
    <p:extLst>
      <p:ext uri="{BB962C8B-B14F-4D97-AF65-F5344CB8AC3E}">
        <p14:creationId xmlns:p14="http://schemas.microsoft.com/office/powerpoint/2010/main" val="1522345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9D3EBB9-15CE-48A2-8C49-59FFEF132A84}"/>
              </a:ext>
            </a:extLst>
          </p:cNvPr>
          <p:cNvPicPr>
            <a:picLocks noChangeAspect="1"/>
          </p:cNvPicPr>
          <p:nvPr/>
        </p:nvPicPr>
        <p:blipFill rotWithShape="1">
          <a:blip r:embed="rId3">
            <a:extLst>
              <a:ext uri="{28A0092B-C50C-407E-A947-70E740481C1C}">
                <a14:useLocalDpi xmlns:a14="http://schemas.microsoft.com/office/drawing/2010/main" val="0"/>
              </a:ext>
            </a:extLst>
          </a:blip>
          <a:srcRect t="3351" b="7590"/>
          <a:stretch/>
        </p:blipFill>
        <p:spPr>
          <a:xfrm>
            <a:off x="1524000" y="1888747"/>
            <a:ext cx="9144000" cy="4907317"/>
          </a:xfrm>
          <a:prstGeom prst="rect">
            <a:avLst/>
          </a:prstGeom>
        </p:spPr>
      </p:pic>
      <p:sp>
        <p:nvSpPr>
          <p:cNvPr id="2" name="Título 1"/>
          <p:cNvSpPr>
            <a:spLocks noGrp="1"/>
          </p:cNvSpPr>
          <p:nvPr>
            <p:ph type="title"/>
          </p:nvPr>
        </p:nvSpPr>
        <p:spPr>
          <a:xfrm>
            <a:off x="1775520" y="154946"/>
            <a:ext cx="8229600" cy="1143000"/>
          </a:xfrm>
        </p:spPr>
        <p:txBody>
          <a:bodyPr>
            <a:normAutofit fontScale="90000"/>
          </a:bodyPr>
          <a:lstStyle/>
          <a:p>
            <a:br>
              <a:rPr lang="es-ES" sz="1800" dirty="0"/>
            </a:br>
            <a:br>
              <a:rPr lang="es-ES" sz="1800" dirty="0"/>
            </a:br>
            <a:br>
              <a:rPr lang="es-ES" sz="1800" dirty="0"/>
            </a:br>
            <a:br>
              <a:rPr lang="es-ES" sz="1800" dirty="0"/>
            </a:br>
            <a:br>
              <a:rPr lang="es-ES" sz="1800" dirty="0"/>
            </a:br>
            <a:br>
              <a:rPr lang="es-ES" sz="1800" dirty="0"/>
            </a:br>
            <a:r>
              <a:rPr lang="es-ES" sz="2000" dirty="0"/>
              <a:t>CAMPUS DE SANT JOAN D’ALACANT</a:t>
            </a:r>
            <a:br>
              <a:rPr lang="es-ES" sz="1800" dirty="0"/>
            </a:br>
            <a:br>
              <a:rPr lang="es-ES" sz="1500" dirty="0"/>
            </a:br>
            <a:br>
              <a:rPr lang="es-ES" dirty="0"/>
            </a:br>
            <a:br>
              <a:rPr lang="es-ES" dirty="0"/>
            </a:br>
            <a:endParaRPr lang="es-ES" sz="1500" dirty="0"/>
          </a:p>
        </p:txBody>
      </p:sp>
      <p:pic>
        <p:nvPicPr>
          <p:cNvPr id="30" name="Imagen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04" y="61937"/>
            <a:ext cx="1224136" cy="1443432"/>
          </a:xfrm>
          <a:prstGeom prst="rect">
            <a:avLst/>
          </a:prstGeom>
        </p:spPr>
      </p:pic>
      <p:sp>
        <p:nvSpPr>
          <p:cNvPr id="5" name="Rectángulo 4"/>
          <p:cNvSpPr/>
          <p:nvPr/>
        </p:nvSpPr>
        <p:spPr>
          <a:xfrm>
            <a:off x="2801380" y="782397"/>
            <a:ext cx="6589240" cy="1200329"/>
          </a:xfrm>
          <a:prstGeom prst="rect">
            <a:avLst/>
          </a:prstGeom>
        </p:spPr>
        <p:txBody>
          <a:bodyPr wrap="square">
            <a:spAutoFit/>
          </a:bodyPr>
          <a:lstStyle/>
          <a:p>
            <a:r>
              <a:rPr lang="es-ES" sz="1600" dirty="0">
                <a:latin typeface="+mn-lt"/>
              </a:rPr>
              <a:t>Obras de ampliación del edifico Ramón y Cajal (I. Neurociencias): adjudicado</a:t>
            </a:r>
          </a:p>
          <a:p>
            <a:pPr marL="285750" indent="-285750">
              <a:buFont typeface="Wingdings" panose="05000000000000000000" pitchFamily="2" charset="2"/>
              <a:buChar char="Ø"/>
            </a:pPr>
            <a:r>
              <a:rPr lang="es-ES" sz="1400" dirty="0">
                <a:latin typeface="+mn-lt"/>
              </a:rPr>
              <a:t>Inicio de obras previsto en enero-febrero del 2025</a:t>
            </a:r>
            <a:endParaRPr lang="es-ES" sz="1400" u="sng" dirty="0">
              <a:latin typeface="+mn-lt"/>
            </a:endParaRPr>
          </a:p>
          <a:p>
            <a:pPr marL="285750" indent="-285750">
              <a:buFont typeface="Wingdings" panose="05000000000000000000" pitchFamily="2" charset="2"/>
              <a:buChar char="Ø"/>
            </a:pPr>
            <a:r>
              <a:rPr lang="es-ES" sz="1400" dirty="0">
                <a:latin typeface="+mn-lt"/>
              </a:rPr>
              <a:t>Presupuesto estimado: 2.200.000 €</a:t>
            </a:r>
          </a:p>
          <a:p>
            <a:pPr marL="285750" indent="-285750" algn="just">
              <a:buFont typeface="Wingdings" panose="05000000000000000000" pitchFamily="2" charset="2"/>
              <a:buChar char="Ø"/>
            </a:pPr>
            <a:r>
              <a:rPr lang="es-ES" sz="1400" dirty="0">
                <a:latin typeface="+mn-lt"/>
              </a:rPr>
              <a:t>Ampliación zona “pasaje” Balmis-Hospital y comunicación inferior con Muhammad Al Shafra</a:t>
            </a:r>
          </a:p>
        </p:txBody>
      </p:sp>
      <p:sp>
        <p:nvSpPr>
          <p:cNvPr id="10" name="Rectángulo 9">
            <a:extLst>
              <a:ext uri="{FF2B5EF4-FFF2-40B4-BE49-F238E27FC236}">
                <a16:creationId xmlns:a16="http://schemas.microsoft.com/office/drawing/2014/main" id="{9FAE6237-E99B-4ECF-94A3-F33949895FA8}"/>
              </a:ext>
            </a:extLst>
          </p:cNvPr>
          <p:cNvSpPr/>
          <p:nvPr/>
        </p:nvSpPr>
        <p:spPr>
          <a:xfrm>
            <a:off x="4810200" y="2009910"/>
            <a:ext cx="1080120" cy="338554"/>
          </a:xfrm>
          <a:prstGeom prst="rect">
            <a:avLst/>
          </a:prstGeom>
        </p:spPr>
        <p:txBody>
          <a:bodyPr wrap="square">
            <a:spAutoFit/>
          </a:bodyPr>
          <a:lstStyle/>
          <a:p>
            <a:r>
              <a:rPr lang="es-ES" sz="1600" dirty="0">
                <a:latin typeface="+mn-lt"/>
              </a:rPr>
              <a:t>FJ Balmis</a:t>
            </a:r>
          </a:p>
        </p:txBody>
      </p:sp>
      <p:sp>
        <p:nvSpPr>
          <p:cNvPr id="11" name="Rectángulo 10">
            <a:extLst>
              <a:ext uri="{FF2B5EF4-FFF2-40B4-BE49-F238E27FC236}">
                <a16:creationId xmlns:a16="http://schemas.microsoft.com/office/drawing/2014/main" id="{D884250F-415E-45BF-BED7-A87EDF60BA68}"/>
              </a:ext>
            </a:extLst>
          </p:cNvPr>
          <p:cNvSpPr/>
          <p:nvPr/>
        </p:nvSpPr>
        <p:spPr>
          <a:xfrm>
            <a:off x="2999656" y="5325305"/>
            <a:ext cx="1296144" cy="584775"/>
          </a:xfrm>
          <a:prstGeom prst="rect">
            <a:avLst/>
          </a:prstGeom>
        </p:spPr>
        <p:txBody>
          <a:bodyPr wrap="square">
            <a:spAutoFit/>
          </a:bodyPr>
          <a:lstStyle/>
          <a:p>
            <a:r>
              <a:rPr lang="es-ES" sz="1600" dirty="0">
                <a:latin typeface="+mn-lt"/>
              </a:rPr>
              <a:t>Hospital Universitario</a:t>
            </a:r>
          </a:p>
        </p:txBody>
      </p:sp>
      <p:sp>
        <p:nvSpPr>
          <p:cNvPr id="12" name="Rectángulo 11">
            <a:extLst>
              <a:ext uri="{FF2B5EF4-FFF2-40B4-BE49-F238E27FC236}">
                <a16:creationId xmlns:a16="http://schemas.microsoft.com/office/drawing/2014/main" id="{75624190-EAFA-4EA0-80E1-2A78B8983DCA}"/>
              </a:ext>
            </a:extLst>
          </p:cNvPr>
          <p:cNvSpPr/>
          <p:nvPr/>
        </p:nvSpPr>
        <p:spPr>
          <a:xfrm rot="10800000" flipH="1" flipV="1">
            <a:off x="7392144" y="4768095"/>
            <a:ext cx="2421160" cy="338554"/>
          </a:xfrm>
          <a:prstGeom prst="rect">
            <a:avLst/>
          </a:prstGeom>
        </p:spPr>
        <p:txBody>
          <a:bodyPr wrap="square">
            <a:spAutoFit/>
          </a:bodyPr>
          <a:lstStyle/>
          <a:p>
            <a:r>
              <a:rPr lang="es-ES" sz="1600" dirty="0">
                <a:latin typeface="+mn-lt"/>
              </a:rPr>
              <a:t>Muhammad Al Shafra</a:t>
            </a:r>
          </a:p>
        </p:txBody>
      </p:sp>
    </p:spTree>
    <p:extLst>
      <p:ext uri="{BB962C8B-B14F-4D97-AF65-F5344CB8AC3E}">
        <p14:creationId xmlns:p14="http://schemas.microsoft.com/office/powerpoint/2010/main" val="290345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36" y="286953"/>
            <a:ext cx="1224136" cy="1443432"/>
          </a:xfrm>
          <a:prstGeom prst="rect">
            <a:avLst/>
          </a:prstGeom>
        </p:spPr>
      </p:pic>
      <p:sp>
        <p:nvSpPr>
          <p:cNvPr id="7" name="Título 1"/>
          <p:cNvSpPr txBox="1">
            <a:spLocks/>
          </p:cNvSpPr>
          <p:nvPr/>
        </p:nvSpPr>
        <p:spPr>
          <a:xfrm>
            <a:off x="2711624" y="292430"/>
            <a:ext cx="6571060" cy="98244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dirty="0"/>
              <a:t>CAMPUS DE SANT JOAN D’ALACANT</a:t>
            </a:r>
            <a:br>
              <a:rPr lang="es-ES" sz="1800" dirty="0">
                <a:latin typeface="+mn-lt"/>
              </a:rPr>
            </a:br>
            <a:br>
              <a:rPr lang="es-ES" sz="1500" dirty="0">
                <a:latin typeface="+mn-lt"/>
              </a:rPr>
            </a:br>
            <a:br>
              <a:rPr lang="es-ES" sz="1500" dirty="0"/>
            </a:br>
            <a:endParaRPr lang="es-ES" sz="1500" dirty="0"/>
          </a:p>
        </p:txBody>
      </p:sp>
      <p:sp>
        <p:nvSpPr>
          <p:cNvPr id="11" name="Subtítulo 2"/>
          <p:cNvSpPr>
            <a:spLocks noGrp="1"/>
          </p:cNvSpPr>
          <p:nvPr>
            <p:ph idx="1"/>
          </p:nvPr>
        </p:nvSpPr>
        <p:spPr>
          <a:xfrm>
            <a:off x="2855640" y="882721"/>
            <a:ext cx="6840760" cy="1851624"/>
          </a:xfrm>
        </p:spPr>
        <p:txBody>
          <a:bodyPr>
            <a:normAutofit/>
          </a:bodyPr>
          <a:lstStyle/>
          <a:p>
            <a:pPr algn="r"/>
            <a:endParaRPr lang="es-ES" sz="900" dirty="0"/>
          </a:p>
          <a:p>
            <a:pPr marL="0" indent="0">
              <a:buNone/>
            </a:pPr>
            <a:r>
              <a:rPr lang="es-ES" sz="1800" dirty="0"/>
              <a:t>Nueva Clínica Podológica en edificio de Laboratorios:</a:t>
            </a:r>
          </a:p>
          <a:p>
            <a:pPr lvl="1">
              <a:buFont typeface="Wingdings" panose="05000000000000000000" pitchFamily="2" charset="2"/>
              <a:buChar char="Ø"/>
            </a:pPr>
            <a:r>
              <a:rPr lang="es-ES" sz="1600" dirty="0"/>
              <a:t>Finalizando equipamiento y puesta en servicio en febrero 2025</a:t>
            </a:r>
          </a:p>
          <a:p>
            <a:pPr lvl="1">
              <a:buFont typeface="Wingdings" panose="05000000000000000000" pitchFamily="2" charset="2"/>
              <a:buChar char="Ø"/>
            </a:pPr>
            <a:r>
              <a:rPr lang="es-ES" sz="1600" dirty="0"/>
              <a:t>Dotaciones de 9 boxes + quirófano.</a:t>
            </a:r>
          </a:p>
          <a:p>
            <a:pPr lvl="1">
              <a:buFont typeface="Wingdings" panose="05000000000000000000" pitchFamily="2" charset="2"/>
              <a:buChar char="Ø"/>
            </a:pPr>
            <a:r>
              <a:rPr lang="es-ES" sz="1600" dirty="0"/>
              <a:t>Recepción, sala multimedia, taller de plantillas, almacenes</a:t>
            </a:r>
          </a:p>
          <a:p>
            <a:pPr marL="685800" lvl="1">
              <a:buFont typeface="Wingdings" panose="05000000000000000000" pitchFamily="2" charset="2"/>
              <a:buChar char="Ø"/>
            </a:pPr>
            <a:endParaRPr lang="es-ES" sz="1600" dirty="0"/>
          </a:p>
          <a:p>
            <a:pPr marL="400050" lvl="1" indent="0">
              <a:buNone/>
            </a:pPr>
            <a:endParaRPr lang="es-ES" sz="600" dirty="0"/>
          </a:p>
          <a:p>
            <a:pPr algn="r"/>
            <a:endParaRPr lang="es-ES" sz="900" dirty="0"/>
          </a:p>
          <a:p>
            <a:pPr algn="r"/>
            <a:endParaRPr lang="es-ES" sz="900" dirty="0"/>
          </a:p>
        </p:txBody>
      </p:sp>
      <p:pic>
        <p:nvPicPr>
          <p:cNvPr id="8" name="Imagen 7">
            <a:extLst>
              <a:ext uri="{FF2B5EF4-FFF2-40B4-BE49-F238E27FC236}">
                <a16:creationId xmlns:a16="http://schemas.microsoft.com/office/drawing/2014/main" id="{2934C4D8-14AB-47BE-AC95-3503024AE02A}"/>
              </a:ext>
            </a:extLst>
          </p:cNvPr>
          <p:cNvPicPr>
            <a:picLocks noChangeAspect="1"/>
          </p:cNvPicPr>
          <p:nvPr/>
        </p:nvPicPr>
        <p:blipFill rotWithShape="1">
          <a:blip r:embed="rId4">
            <a:extLst>
              <a:ext uri="{28A0092B-C50C-407E-A947-70E740481C1C}">
                <a14:useLocalDpi xmlns:a14="http://schemas.microsoft.com/office/drawing/2010/main" val="0"/>
              </a:ext>
            </a:extLst>
          </a:blip>
          <a:srcRect r="10625"/>
          <a:stretch/>
        </p:blipFill>
        <p:spPr>
          <a:xfrm>
            <a:off x="1598400" y="2342190"/>
            <a:ext cx="5040000" cy="4255162"/>
          </a:xfrm>
          <a:prstGeom prst="rect">
            <a:avLst/>
          </a:prstGeom>
        </p:spPr>
      </p:pic>
      <p:pic>
        <p:nvPicPr>
          <p:cNvPr id="12" name="Imagen 11">
            <a:extLst>
              <a:ext uri="{FF2B5EF4-FFF2-40B4-BE49-F238E27FC236}">
                <a16:creationId xmlns:a16="http://schemas.microsoft.com/office/drawing/2014/main" id="{5E7E910C-CB99-45CB-8C1B-21048614F5D4}"/>
              </a:ext>
            </a:extLst>
          </p:cNvPr>
          <p:cNvPicPr>
            <a:picLocks noChangeAspect="1"/>
          </p:cNvPicPr>
          <p:nvPr/>
        </p:nvPicPr>
        <p:blipFill rotWithShape="1">
          <a:blip r:embed="rId5">
            <a:extLst>
              <a:ext uri="{28A0092B-C50C-407E-A947-70E740481C1C}">
                <a14:useLocalDpi xmlns:a14="http://schemas.microsoft.com/office/drawing/2010/main" val="0"/>
              </a:ext>
            </a:extLst>
          </a:blip>
          <a:srcRect l="7120" r="22140"/>
          <a:stretch/>
        </p:blipFill>
        <p:spPr>
          <a:xfrm>
            <a:off x="6638400" y="2342190"/>
            <a:ext cx="4010185" cy="4255162"/>
          </a:xfrm>
          <a:prstGeom prst="rect">
            <a:avLst/>
          </a:prstGeom>
        </p:spPr>
      </p:pic>
    </p:spTree>
    <p:extLst>
      <p:ext uri="{BB962C8B-B14F-4D97-AF65-F5344CB8AC3E}">
        <p14:creationId xmlns:p14="http://schemas.microsoft.com/office/powerpoint/2010/main" val="1644539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274638"/>
            <a:ext cx="8229600" cy="778098"/>
          </a:xfrm>
        </p:spPr>
        <p:txBody>
          <a:bodyPr>
            <a:normAutofit/>
          </a:bodyPr>
          <a:lstStyle/>
          <a:p>
            <a:r>
              <a:rPr lang="es-ES" sz="1800" dirty="0">
                <a:latin typeface="+mn-lt"/>
              </a:rPr>
              <a:t>CAMPUS DE ELCHE</a:t>
            </a:r>
            <a:br>
              <a:rPr lang="es-ES" sz="1800" dirty="0"/>
            </a:br>
            <a:br>
              <a:rPr lang="es-ES" sz="1800" dirty="0"/>
            </a:br>
            <a:endParaRPr lang="es-ES" sz="900" dirty="0"/>
          </a:p>
        </p:txBody>
      </p:sp>
      <p:sp>
        <p:nvSpPr>
          <p:cNvPr id="3" name="Marcador de contenido 2"/>
          <p:cNvSpPr>
            <a:spLocks noGrp="1"/>
          </p:cNvSpPr>
          <p:nvPr>
            <p:ph idx="1"/>
          </p:nvPr>
        </p:nvSpPr>
        <p:spPr>
          <a:xfrm>
            <a:off x="3400880" y="581156"/>
            <a:ext cx="5143392" cy="1348656"/>
          </a:xfrm>
        </p:spPr>
        <p:txBody>
          <a:bodyPr>
            <a:normAutofit/>
          </a:bodyPr>
          <a:lstStyle/>
          <a:p>
            <a:pPr algn="just"/>
            <a:r>
              <a:rPr lang="es-ES" sz="1800" dirty="0"/>
              <a:t>Nuevo edificio Departamental-Valverde</a:t>
            </a:r>
          </a:p>
          <a:p>
            <a:pPr lvl="1">
              <a:buFont typeface="Wingdings" panose="05000000000000000000" pitchFamily="2" charset="2"/>
              <a:buChar char="Ø"/>
            </a:pPr>
            <a:r>
              <a:rPr lang="es-ES" sz="1400" dirty="0"/>
              <a:t>Obras recibidas en noviembre del 2024.</a:t>
            </a:r>
          </a:p>
          <a:p>
            <a:pPr lvl="1">
              <a:buFont typeface="Wingdings" panose="05000000000000000000" pitchFamily="2" charset="2"/>
              <a:buChar char="Ø"/>
            </a:pPr>
            <a:r>
              <a:rPr lang="es-ES" sz="1400" dirty="0"/>
              <a:t>Presupuesto : 14.790.000 €</a:t>
            </a:r>
          </a:p>
          <a:p>
            <a:pPr lvl="1">
              <a:buFont typeface="Wingdings" panose="05000000000000000000" pitchFamily="2" charset="2"/>
              <a:buChar char="Ø"/>
            </a:pPr>
            <a:r>
              <a:rPr lang="es-ES" sz="1400" dirty="0"/>
              <a:t>Superficie construida 10.617 m2</a:t>
            </a:r>
          </a:p>
          <a:p>
            <a:endParaRPr lang="es-ES" dirty="0"/>
          </a:p>
        </p:txBody>
      </p:sp>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504" y="61937"/>
            <a:ext cx="1224136" cy="1443432"/>
          </a:xfrm>
          <a:prstGeom prst="rect">
            <a:avLst/>
          </a:prstGeom>
        </p:spPr>
      </p:pic>
      <p:pic>
        <p:nvPicPr>
          <p:cNvPr id="7" name="Imagen 6">
            <a:extLst>
              <a:ext uri="{FF2B5EF4-FFF2-40B4-BE49-F238E27FC236}">
                <a16:creationId xmlns:a16="http://schemas.microsoft.com/office/drawing/2014/main" id="{0FE7EE3A-F15C-4AE2-92E7-2CF16CDFBA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3" t="17762" r="4327" b="3746"/>
          <a:stretch/>
        </p:blipFill>
        <p:spPr>
          <a:xfrm>
            <a:off x="1416000" y="1843133"/>
            <a:ext cx="9360000" cy="4930212"/>
          </a:xfrm>
          <a:prstGeom prst="rect">
            <a:avLst/>
          </a:prstGeom>
        </p:spPr>
      </p:pic>
    </p:spTree>
    <p:extLst>
      <p:ext uri="{BB962C8B-B14F-4D97-AF65-F5344CB8AC3E}">
        <p14:creationId xmlns:p14="http://schemas.microsoft.com/office/powerpoint/2010/main" val="266959278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25100</TotalTime>
  <Words>1769</Words>
  <Application>Microsoft Office PowerPoint</Application>
  <PresentationFormat>Panorámica</PresentationFormat>
  <Paragraphs>162</Paragraphs>
  <Slides>19</Slides>
  <Notes>16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19</vt:i4>
      </vt:variant>
    </vt:vector>
  </HeadingPairs>
  <TitlesOfParts>
    <vt:vector size="24" baseType="lpstr">
      <vt:lpstr>Arial</vt:lpstr>
      <vt:lpstr>Calibri</vt:lpstr>
      <vt:lpstr>Source Sans Pro</vt:lpstr>
      <vt:lpstr>Wingdings</vt:lpstr>
      <vt:lpstr>Tema de Office</vt:lpstr>
      <vt:lpstr>Presentación de PowerPoint</vt:lpstr>
      <vt:lpstr>CAMPUS DE ALTEA- ENTORNO EDIFICIO MASCARAT</vt:lpstr>
      <vt:lpstr>CAMPUS DE ALTEA- ENTORNO EDIFICIO MASCARAT</vt:lpstr>
      <vt:lpstr>      CAMPUS DE SANT JOAN D’ALACANT    </vt:lpstr>
      <vt:lpstr>      CAMPUS DE SANT JOAN D’ALACANT    </vt:lpstr>
      <vt:lpstr>      CAMPUS DE SANT JOAN D’ALACANT    </vt:lpstr>
      <vt:lpstr>      CAMPUS DE SANT JOAN D’ALACANT    </vt:lpstr>
      <vt:lpstr>Presentación de PowerPoint</vt:lpstr>
      <vt:lpstr>CAMPUS DE ELCHE  </vt:lpstr>
      <vt:lpstr>CAMPUS DE ELCHE  </vt:lpstr>
      <vt:lpstr>CAMPUS DE ELCHE  </vt:lpstr>
      <vt:lpstr>CAMPUS DE ELCHE  </vt:lpstr>
      <vt:lpstr>Presentación de PowerPoint</vt:lpstr>
      <vt:lpstr>Presentación de PowerPoint</vt:lpstr>
      <vt:lpstr>CAMPUS DE DESAMPARADOS   </vt:lpstr>
      <vt:lpstr>CAMPUS DE DESAMPARADOS   </vt:lpstr>
      <vt:lpstr> OTRAS ACTUACIONES MENORES DE AMBITO GENERAL   </vt:lpstr>
      <vt:lpstr> OTRAS ACTUACIONES MENORES DE AMBITO GENERAL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Martinez Lopez, Ana Maria</dc:creator>
  <cp:lastModifiedBy>Rodriguez Sanchez, Pedro</cp:lastModifiedBy>
  <cp:revision>1786</cp:revision>
  <cp:lastPrinted>2024-07-22T15:39:59Z</cp:lastPrinted>
  <dcterms:created xsi:type="dcterms:W3CDTF">2011-04-01T10:52:45Z</dcterms:created>
  <dcterms:modified xsi:type="dcterms:W3CDTF">2024-12-17T16:57:23Z</dcterms:modified>
</cp:coreProperties>
</file>